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57" r:id="rId7"/>
    <p:sldId id="259" r:id="rId8"/>
    <p:sldId id="258" r:id="rId9"/>
    <p:sldId id="261" r:id="rId10"/>
    <p:sldId id="262" r:id="rId11"/>
    <p:sldId id="263" r:id="rId12"/>
    <p:sldId id="264" r:id="rId13"/>
    <p:sldId id="265"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A40C"/>
    <a:srgbClr val="CC2504"/>
    <a:srgbClr val="CA1906"/>
    <a:srgbClr val="BA163D"/>
    <a:srgbClr val="1DA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02" d="100"/>
          <a:sy n="102" d="100"/>
        </p:scale>
        <p:origin x="144" y="324"/>
      </p:cViewPr>
      <p:guideLst>
        <p:guide orient="horz" pos="2160"/>
        <p:guide pos="3840"/>
      </p:guideLst>
    </p:cSldViewPr>
  </p:slideViewPr>
  <p:notesTextViewPr>
    <p:cViewPr>
      <p:scale>
        <a:sx n="1" d="1"/>
        <a:sy n="1" d="1"/>
      </p:scale>
      <p:origin x="0" y="0"/>
    </p:cViewPr>
  </p:notesTextViewPr>
  <p:sorterViewPr>
    <p:cViewPr>
      <p:scale>
        <a:sx n="100" d="100"/>
        <a:sy n="100" d="100"/>
      </p:scale>
      <p:origin x="0" y="-4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9B6275-1A2A-4CD2-A41C-88CE14E1B72C}" type="datetimeFigureOut">
              <a:rPr lang="en-GB" smtClean="0"/>
              <a:t>24/10/2015 Saturday</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B2A216-F388-4AA2-AEC2-A37B11029340}" type="slidenum">
              <a:rPr lang="en-GB" smtClean="0"/>
              <a:t>‹#›</a:t>
            </a:fld>
            <a:endParaRPr lang="en-GB"/>
          </a:p>
        </p:txBody>
      </p:sp>
    </p:spTree>
    <p:extLst>
      <p:ext uri="{BB962C8B-B14F-4D97-AF65-F5344CB8AC3E}">
        <p14:creationId xmlns:p14="http://schemas.microsoft.com/office/powerpoint/2010/main" val="149272675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B6275-1A2A-4CD2-A41C-88CE14E1B72C}" type="datetimeFigureOut">
              <a:rPr lang="en-GB" smtClean="0"/>
              <a:t>24/10/2015 Saturday</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2A216-F388-4AA2-AEC2-A37B11029340}" type="slidenum">
              <a:rPr lang="en-GB" smtClean="0"/>
              <a:t>‹#›</a:t>
            </a:fld>
            <a:endParaRPr lang="en-GB"/>
          </a:p>
        </p:txBody>
      </p:sp>
    </p:spTree>
    <p:extLst>
      <p:ext uri="{BB962C8B-B14F-4D97-AF65-F5344CB8AC3E}">
        <p14:creationId xmlns:p14="http://schemas.microsoft.com/office/powerpoint/2010/main" val="246259758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954107"/>
          </a:xfrm>
          <a:prstGeom prst="rect">
            <a:avLst/>
          </a:prstGeom>
          <a:noFill/>
        </p:spPr>
        <p:txBody>
          <a:bodyPr wrap="square" rtlCol="0">
            <a:spAutoFit/>
          </a:bodyPr>
          <a:lstStyle/>
          <a:p>
            <a:pPr algn="ctr"/>
            <a:r>
              <a:rPr lang="en-GB" sz="32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Growing to be mature Christians</a:t>
            </a:r>
          </a:p>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9398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9355667" cy="1077218"/>
          </a:xfrm>
          <a:prstGeom prst="rect">
            <a:avLst/>
          </a:prstGeom>
          <a:noFill/>
        </p:spPr>
        <p:txBody>
          <a:bodyPr wrap="square" rtlCol="0">
            <a:spAutoFit/>
          </a:bodyPr>
          <a:lstStyle/>
          <a:p>
            <a:pPr marL="514350" indent="-514350">
              <a:buFont typeface="+mj-lt"/>
              <a:buAutoNum type="arabicPeriod"/>
            </a:pPr>
            <a:r>
              <a:rPr lang="en-GB"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p>
          <a:p>
            <a:pPr marL="541338" algn="ctr">
              <a:buClr>
                <a:srgbClr val="002060"/>
              </a:buClr>
            </a:pPr>
            <a:r>
              <a:rPr lang="en-GB" sz="3200" b="1" dirty="0" smtClean="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Sequence is vital </a:t>
            </a:r>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722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9355667" cy="1077218"/>
          </a:xfrm>
          <a:prstGeom prst="rect">
            <a:avLst/>
          </a:prstGeom>
          <a:noFill/>
        </p:spPr>
        <p:txBody>
          <a:bodyPr wrap="square" rtlCol="0">
            <a:spAutoFit/>
          </a:bodyPr>
          <a:lstStyle/>
          <a:p>
            <a:pPr marL="514350" indent="-514350">
              <a:buFont typeface="+mj-lt"/>
              <a:buAutoNum type="arabicPeriod"/>
            </a:pPr>
            <a:r>
              <a:rPr lang="en-GB"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p>
          <a:p>
            <a:pPr marL="541338" algn="ctr">
              <a:buClr>
                <a:srgbClr val="002060"/>
              </a:buClr>
            </a:pPr>
            <a:r>
              <a:rPr lang="en-GB" sz="3200" b="1" dirty="0" smtClean="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Sequence is vital </a:t>
            </a:r>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1756833" y="3167390"/>
            <a:ext cx="8678334" cy="1508105"/>
          </a:xfrm>
          <a:prstGeom prst="rect">
            <a:avLst/>
          </a:prstGeom>
          <a:noFill/>
        </p:spPr>
        <p:txBody>
          <a:bodyPr wrap="square" rtlCol="0">
            <a:spAutoFit/>
          </a:bodyPr>
          <a:lstStyle/>
          <a:p>
            <a:pPr marL="342900" indent="-342900">
              <a:buFont typeface="+mj-lt"/>
              <a:buAutoNum type="alphaUcPeriod"/>
            </a:pPr>
            <a:r>
              <a:rPr lang="en-GB" sz="3200" b="1" dirty="0" smtClean="0">
                <a:ln>
                  <a:solidFill>
                    <a:schemeClr val="tx1"/>
                  </a:solidFill>
                </a:ln>
                <a:solidFill>
                  <a:srgbClr val="7030A0"/>
                </a:solidFill>
                <a:effectLst>
                  <a:outerShdw blurRad="38100" dist="38100" dir="2700000" algn="tl">
                    <a:srgbClr val="000000">
                      <a:alpha val="43137"/>
                    </a:srgbClr>
                  </a:outerShdw>
                </a:effectLst>
              </a:rPr>
              <a:t> </a:t>
            </a:r>
            <a:r>
              <a:rPr lang="en-GB" sz="3200" b="1" dirty="0" smtClean="0">
                <a:ln>
                  <a:solidFill>
                    <a:schemeClr val="tx1"/>
                  </a:solidFill>
                </a:ln>
                <a:solidFill>
                  <a:srgbClr val="7030A0"/>
                </a:solidFill>
                <a:effectLst>
                  <a:glow rad="63500">
                    <a:srgbClr val="FFFF00"/>
                  </a:glow>
                  <a:outerShdw blurRad="38100" dist="38100" dir="2700000" algn="tl">
                    <a:srgbClr val="000000">
                      <a:alpha val="43137"/>
                    </a:srgbClr>
                  </a:outerShdw>
                </a:effectLst>
              </a:rPr>
              <a:t>Must receive Christ as Saviour</a:t>
            </a:r>
          </a:p>
          <a:p>
            <a:pPr lvl="1" indent="-98425">
              <a:buFont typeface="Wingdings" panose="05000000000000000000" pitchFamily="2" charset="2"/>
              <a:buChar char="Ø"/>
            </a:pPr>
            <a:r>
              <a:rPr lang="en-GB" sz="28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Example</a:t>
            </a:r>
            <a:r>
              <a:rPr lang="en-GB" sz="28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Nicodemus </a:t>
            </a:r>
          </a:p>
          <a:p>
            <a:endParaRPr lang="en-GB" sz="3200" b="1" dirty="0">
              <a:ln>
                <a:solidFill>
                  <a:schemeClr val="tx1"/>
                </a:solidFill>
              </a:ln>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443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139"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9355667" cy="1077218"/>
          </a:xfrm>
          <a:prstGeom prst="rect">
            <a:avLst/>
          </a:prstGeom>
          <a:noFill/>
        </p:spPr>
        <p:txBody>
          <a:bodyPr wrap="square" rtlCol="0">
            <a:spAutoFit/>
          </a:bodyPr>
          <a:lstStyle/>
          <a:p>
            <a:pPr marL="514350" indent="-514350">
              <a:buFont typeface="+mj-lt"/>
              <a:buAutoNum type="arabicPeriod"/>
            </a:pPr>
            <a:r>
              <a:rPr lang="en-GB"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p>
          <a:p>
            <a:pPr marL="541338" algn="ctr">
              <a:buClr>
                <a:srgbClr val="002060"/>
              </a:buClr>
            </a:pPr>
            <a:r>
              <a:rPr lang="en-GB" sz="3200" b="1" dirty="0" smtClean="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Sequence is vital </a:t>
            </a:r>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1756833" y="3167390"/>
            <a:ext cx="10092660" cy="2492990"/>
          </a:xfrm>
          <a:prstGeom prst="rect">
            <a:avLst/>
          </a:prstGeom>
          <a:noFill/>
        </p:spPr>
        <p:txBody>
          <a:bodyPr wrap="square" rtlCol="0">
            <a:spAutoFit/>
          </a:bodyPr>
          <a:lstStyle/>
          <a:p>
            <a:pPr marL="342900" indent="-342900">
              <a:buFont typeface="+mj-lt"/>
              <a:buAutoNum type="alphaUcPeriod"/>
            </a:pPr>
            <a:r>
              <a:rPr lang="en-GB" sz="3200" b="1" dirty="0" smtClean="0">
                <a:ln>
                  <a:solidFill>
                    <a:schemeClr val="tx1"/>
                  </a:solidFill>
                </a:ln>
                <a:solidFill>
                  <a:srgbClr val="7030A0"/>
                </a:solidFill>
                <a:effectLst>
                  <a:outerShdw blurRad="38100" dist="38100" dir="2700000" algn="tl">
                    <a:srgbClr val="000000">
                      <a:alpha val="43137"/>
                    </a:srgbClr>
                  </a:outerShdw>
                </a:effectLst>
              </a:rPr>
              <a:t> </a:t>
            </a:r>
            <a:r>
              <a:rPr lang="en-GB" sz="3200" b="1" dirty="0" smtClean="0">
                <a:ln>
                  <a:solidFill>
                    <a:schemeClr val="tx1"/>
                  </a:solidFill>
                </a:ln>
                <a:solidFill>
                  <a:srgbClr val="7030A0"/>
                </a:solidFill>
                <a:effectLst>
                  <a:glow rad="63500">
                    <a:srgbClr val="FFFF00"/>
                  </a:glow>
                  <a:outerShdw blurRad="38100" dist="38100" dir="2700000" algn="tl">
                    <a:srgbClr val="000000">
                      <a:alpha val="43137"/>
                    </a:srgbClr>
                  </a:outerShdw>
                </a:effectLst>
              </a:rPr>
              <a:t>Must receive Christ as Saviour</a:t>
            </a:r>
          </a:p>
          <a:p>
            <a:pPr lvl="1" indent="-98425">
              <a:buFont typeface="Wingdings" panose="05000000000000000000" pitchFamily="2" charset="2"/>
              <a:buChar char="Ø"/>
            </a:pPr>
            <a:r>
              <a:rPr lang="en-GB" sz="28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Example</a:t>
            </a:r>
            <a:r>
              <a:rPr lang="en-GB" sz="28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Nicodemus </a:t>
            </a:r>
          </a:p>
          <a:p>
            <a:r>
              <a:rPr lang="en-GB" sz="3200" b="1" dirty="0" smtClean="0">
                <a:ln>
                  <a:solidFill>
                    <a:schemeClr val="tx1"/>
                  </a:solidFill>
                </a:ln>
                <a:solidFill>
                  <a:srgbClr val="7030A0"/>
                </a:solidFill>
                <a:effectLst>
                  <a:outerShdw blurRad="38100" dist="38100" dir="2700000" algn="tl">
                    <a:srgbClr val="000000">
                      <a:alpha val="43137"/>
                    </a:srgbClr>
                  </a:outerShdw>
                </a:effectLst>
              </a:rPr>
              <a:t>	</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“I tell you the truth, unless a man is born </a:t>
            </a:r>
            <a:r>
              <a:rPr lang="en-GB" sz="32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		again</a:t>
            </a:r>
            <a:r>
              <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 he cannot see the kingdom of God” </a:t>
            </a:r>
            <a:r>
              <a:rPr lang="en-GB" sz="3200" b="1" dirty="0">
                <a:ln>
                  <a:solidFill>
                    <a:schemeClr val="tx1"/>
                  </a:solidFill>
                </a:ln>
                <a:solidFill>
                  <a:srgbClr val="FF0000"/>
                </a:solidFill>
                <a:effectLst>
                  <a:glow rad="63500">
                    <a:srgbClr val="FFFF00"/>
                  </a:glow>
                  <a:outerShdw blurRad="38100" dist="38100" dir="2700000" algn="tl">
                    <a:srgbClr val="000000">
                      <a:alpha val="43137"/>
                    </a:srgbClr>
                  </a:outerShdw>
                </a:effectLst>
              </a:rPr>
              <a:t>(John 3:3)</a:t>
            </a:r>
            <a:endParaRPr lang="en-GB" sz="3200" b="1" i="1" dirty="0">
              <a:ln>
                <a:solidFill>
                  <a:schemeClr val="tx1"/>
                </a:solidFill>
              </a:ln>
              <a:solidFill>
                <a:srgbClr val="FF0000"/>
              </a:solidFill>
              <a:effectLst>
                <a:glow rad="63500">
                  <a:srgbClr val="FFFF00"/>
                </a:glow>
                <a:outerShdw blurRad="38100" dist="38100" dir="2700000" algn="tl">
                  <a:srgbClr val="000000">
                    <a:alpha val="43137"/>
                  </a:srgbClr>
                </a:outerShdw>
              </a:effectLst>
            </a:endParaRPr>
          </a:p>
          <a:p>
            <a:endParaRPr lang="en-GB" sz="3200" b="1" dirty="0">
              <a:ln>
                <a:solidFill>
                  <a:schemeClr val="tx1"/>
                </a:solidFill>
              </a:ln>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743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139"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9355667" cy="1077218"/>
          </a:xfrm>
          <a:prstGeom prst="rect">
            <a:avLst/>
          </a:prstGeom>
          <a:noFill/>
        </p:spPr>
        <p:txBody>
          <a:bodyPr wrap="square" rtlCol="0">
            <a:spAutoFit/>
          </a:bodyPr>
          <a:lstStyle/>
          <a:p>
            <a:pPr marL="514350" indent="-514350">
              <a:buFont typeface="+mj-lt"/>
              <a:buAutoNum type="arabicPeriod"/>
            </a:pPr>
            <a:r>
              <a:rPr lang="en-GB"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p>
          <a:p>
            <a:pPr marL="541338" algn="ctr">
              <a:buClr>
                <a:srgbClr val="002060"/>
              </a:buClr>
            </a:pPr>
            <a:r>
              <a:rPr lang="en-GB" sz="3200" b="1" dirty="0" smtClean="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Sequence is vital </a:t>
            </a:r>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1756833" y="3167390"/>
            <a:ext cx="10092660" cy="1015663"/>
          </a:xfrm>
          <a:prstGeom prst="rect">
            <a:avLst/>
          </a:prstGeom>
          <a:noFill/>
        </p:spPr>
        <p:txBody>
          <a:bodyPr wrap="square" rtlCol="0">
            <a:spAutoFit/>
          </a:bodyPr>
          <a:lstStyle/>
          <a:p>
            <a:pPr marL="342900" indent="-342900">
              <a:buFont typeface="+mj-lt"/>
              <a:buAutoNum type="alphaUcPeriod"/>
            </a:pPr>
            <a:r>
              <a:rPr lang="en-GB" sz="2800" b="1" dirty="0" smtClean="0">
                <a:ln>
                  <a:solidFill>
                    <a:schemeClr val="tx1"/>
                  </a:solidFill>
                </a:ln>
                <a:solidFill>
                  <a:srgbClr val="7030A0"/>
                </a:solidFill>
                <a:effectLst>
                  <a:outerShdw blurRad="38100" dist="38100" dir="2700000" algn="tl">
                    <a:srgbClr val="000000">
                      <a:alpha val="43137"/>
                    </a:srgbClr>
                  </a:outerShdw>
                </a:effectLst>
              </a:rPr>
              <a:t> Must receive Christ as Saviour</a:t>
            </a:r>
          </a:p>
          <a:p>
            <a:pPr marL="358775" lvl="1" indent="-358775"/>
            <a:r>
              <a:rPr lang="en-GB" sz="2800" b="1" dirty="0" smtClean="0">
                <a:ln>
                  <a:solidFill>
                    <a:schemeClr val="tx1"/>
                  </a:solidFill>
                </a:ln>
                <a:solidFill>
                  <a:srgbClr val="7030A0"/>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B</a:t>
            </a:r>
            <a:r>
              <a:rPr lang="en-GB" sz="2800" b="1" dirty="0" smtClean="0">
                <a:solidFill>
                  <a:srgbClr val="7030A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GB" sz="3200" b="1" dirty="0" smtClean="0">
                <a:ln>
                  <a:solidFill>
                    <a:schemeClr val="tx1"/>
                  </a:solidFill>
                </a:ln>
                <a:solidFill>
                  <a:srgbClr val="7030A0"/>
                </a:solidFill>
                <a:effectLst>
                  <a:glow rad="63500">
                    <a:srgbClr val="FFFF00"/>
                  </a:glow>
                  <a:outerShdw blurRad="38100" dist="38100" dir="2700000" algn="tl">
                    <a:srgbClr val="000000">
                      <a:alpha val="43137"/>
                    </a:srgbClr>
                  </a:outerShdw>
                </a:effectLst>
                <a:ea typeface="Tahoma" panose="020B0604030504040204" pitchFamily="34" charset="0"/>
                <a:cs typeface="Tahoma" panose="020B0604030504040204" pitchFamily="34" charset="0"/>
              </a:rPr>
              <a:t>Must acknowledge him as Lord</a:t>
            </a:r>
            <a:r>
              <a:rPr lang="en-GB" sz="3200" b="1" dirty="0" smtClean="0">
                <a:ln>
                  <a:solidFill>
                    <a:schemeClr val="tx1"/>
                  </a:solidFill>
                </a:ln>
                <a:solidFill>
                  <a:srgbClr val="0070C0"/>
                </a:solidFill>
                <a:effectLst>
                  <a:glow rad="63500">
                    <a:srgbClr val="FFFF00"/>
                  </a:glow>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GB" sz="3200" b="1" dirty="0">
              <a:ln>
                <a:solidFill>
                  <a:schemeClr val="tx1"/>
                </a:solidFill>
              </a:ln>
              <a:solidFill>
                <a:srgbClr val="7030A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0582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139"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9355667" cy="1077218"/>
          </a:xfrm>
          <a:prstGeom prst="rect">
            <a:avLst/>
          </a:prstGeom>
          <a:noFill/>
        </p:spPr>
        <p:txBody>
          <a:bodyPr wrap="square" rtlCol="0">
            <a:spAutoFit/>
          </a:bodyPr>
          <a:lstStyle/>
          <a:p>
            <a:pPr marL="514350" indent="-514350">
              <a:buFont typeface="+mj-lt"/>
              <a:buAutoNum type="arabicPeriod"/>
            </a:pPr>
            <a:r>
              <a:rPr lang="en-GB"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p>
          <a:p>
            <a:pPr marL="541338" algn="ctr">
              <a:buClr>
                <a:srgbClr val="002060"/>
              </a:buClr>
            </a:pPr>
            <a:r>
              <a:rPr lang="en-GB" sz="3200" b="1" dirty="0" smtClean="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Sequence is vital </a:t>
            </a:r>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1756833" y="3167390"/>
            <a:ext cx="10092660" cy="1015663"/>
          </a:xfrm>
          <a:prstGeom prst="rect">
            <a:avLst/>
          </a:prstGeom>
          <a:noFill/>
        </p:spPr>
        <p:txBody>
          <a:bodyPr wrap="square" rtlCol="0">
            <a:spAutoFit/>
          </a:bodyPr>
          <a:lstStyle/>
          <a:p>
            <a:pPr marL="342900" indent="-342900">
              <a:buFont typeface="+mj-lt"/>
              <a:buAutoNum type="alphaUcPeriod"/>
            </a:pPr>
            <a:r>
              <a:rPr lang="en-GB" sz="2800" b="1" dirty="0" smtClean="0">
                <a:ln>
                  <a:solidFill>
                    <a:schemeClr val="tx1"/>
                  </a:solidFill>
                </a:ln>
                <a:solidFill>
                  <a:srgbClr val="7030A0"/>
                </a:solidFill>
                <a:effectLst>
                  <a:outerShdw blurRad="38100" dist="38100" dir="2700000" algn="tl">
                    <a:srgbClr val="000000">
                      <a:alpha val="43137"/>
                    </a:srgbClr>
                  </a:outerShdw>
                </a:effectLst>
              </a:rPr>
              <a:t> Must receive Christ as Saviour</a:t>
            </a:r>
          </a:p>
          <a:p>
            <a:pPr marL="358775" lvl="1" indent="-358775"/>
            <a:r>
              <a:rPr lang="en-GB" sz="2800" b="1" dirty="0" smtClean="0">
                <a:ln>
                  <a:solidFill>
                    <a:schemeClr val="tx1"/>
                  </a:solidFill>
                </a:ln>
                <a:solidFill>
                  <a:srgbClr val="7030A0"/>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B</a:t>
            </a:r>
            <a:r>
              <a:rPr lang="en-GB" sz="2800" b="1" dirty="0" smtClean="0">
                <a:solidFill>
                  <a:srgbClr val="7030A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GB" sz="3200" b="1" dirty="0" smtClean="0">
                <a:ln>
                  <a:solidFill>
                    <a:schemeClr val="tx1"/>
                  </a:solidFill>
                </a:ln>
                <a:solidFill>
                  <a:srgbClr val="7030A0"/>
                </a:solidFill>
                <a:effectLst>
                  <a:glow rad="63500">
                    <a:srgbClr val="FFFF00"/>
                  </a:glow>
                  <a:outerShdw blurRad="38100" dist="38100" dir="2700000" algn="tl">
                    <a:srgbClr val="000000">
                      <a:alpha val="43137"/>
                    </a:srgbClr>
                  </a:outerShdw>
                </a:effectLst>
                <a:ea typeface="Tahoma" panose="020B0604030504040204" pitchFamily="34" charset="0"/>
                <a:cs typeface="Tahoma" panose="020B0604030504040204" pitchFamily="34" charset="0"/>
              </a:rPr>
              <a:t>Must acknowledge him as Lord</a:t>
            </a:r>
            <a:r>
              <a:rPr lang="en-GB" sz="3200" b="1" dirty="0" smtClean="0">
                <a:ln>
                  <a:solidFill>
                    <a:schemeClr val="tx1"/>
                  </a:solidFill>
                </a:ln>
                <a:solidFill>
                  <a:srgbClr val="0070C0"/>
                </a:solidFill>
                <a:effectLst>
                  <a:glow rad="63500">
                    <a:srgbClr val="FFFF00"/>
                  </a:glow>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GB" sz="3200" b="1" dirty="0">
              <a:ln>
                <a:solidFill>
                  <a:schemeClr val="tx1"/>
                </a:solidFill>
              </a:ln>
              <a:solidFill>
                <a:srgbClr val="7030A0"/>
              </a:solidFill>
              <a:effectLst>
                <a:glow rad="63500">
                  <a:srgbClr val="FFFF00"/>
                </a:glow>
                <a:outerShdw blurRad="38100" dist="38100" dir="2700000" algn="tl">
                  <a:srgbClr val="000000">
                    <a:alpha val="43137"/>
                  </a:srgbClr>
                </a:outerShdw>
              </a:effectLst>
            </a:endParaRPr>
          </a:p>
        </p:txBody>
      </p:sp>
      <p:sp>
        <p:nvSpPr>
          <p:cNvPr id="9" name="TextBox 8"/>
          <p:cNvSpPr txBox="1"/>
          <p:nvPr/>
        </p:nvSpPr>
        <p:spPr>
          <a:xfrm>
            <a:off x="2328333" y="4309533"/>
            <a:ext cx="8788400" cy="584775"/>
          </a:xfrm>
          <a:prstGeom prst="rect">
            <a:avLst/>
          </a:prstGeom>
          <a:noFill/>
        </p:spPr>
        <p:txBody>
          <a:bodyPr wrap="square" rtlCol="0">
            <a:spAutoFit/>
          </a:bodyPr>
          <a:lstStyle/>
          <a:p>
            <a:pPr marL="285750" indent="-285750">
              <a:buFont typeface="Arial" panose="020B0604020202020204" pitchFamily="34" charset="0"/>
              <a:buChar char="•"/>
            </a:pPr>
            <a:r>
              <a:rPr lang="en-GB" sz="3200" b="1" dirty="0" smtClean="0">
                <a:solidFill>
                  <a:srgbClr val="0070C0"/>
                </a:solidFill>
                <a:effectLst>
                  <a:outerShdw blurRad="38100" dist="38100" dir="2700000" algn="tl">
                    <a:srgbClr val="000000">
                      <a:alpha val="43137"/>
                    </a:srgbClr>
                  </a:outerShdw>
                </a:effectLst>
              </a:rPr>
              <a:t>Baptism</a:t>
            </a:r>
            <a:endParaRPr lang="en-GB" sz="32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512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139"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9355667" cy="1077218"/>
          </a:xfrm>
          <a:prstGeom prst="rect">
            <a:avLst/>
          </a:prstGeom>
          <a:noFill/>
        </p:spPr>
        <p:txBody>
          <a:bodyPr wrap="square" rtlCol="0">
            <a:spAutoFit/>
          </a:bodyPr>
          <a:lstStyle/>
          <a:p>
            <a:pPr marL="514350" indent="-514350">
              <a:buFont typeface="+mj-lt"/>
              <a:buAutoNum type="arabicPeriod"/>
            </a:pPr>
            <a:r>
              <a:rPr lang="en-GB"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p>
          <a:p>
            <a:pPr marL="541338" algn="ctr">
              <a:buClr>
                <a:srgbClr val="002060"/>
              </a:buClr>
            </a:pPr>
            <a:r>
              <a:rPr lang="en-GB" sz="3200" b="1" dirty="0" smtClean="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Sequence is vital </a:t>
            </a:r>
            <a:endPar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1756833" y="3167390"/>
            <a:ext cx="10092660" cy="1015663"/>
          </a:xfrm>
          <a:prstGeom prst="rect">
            <a:avLst/>
          </a:prstGeom>
          <a:noFill/>
        </p:spPr>
        <p:txBody>
          <a:bodyPr wrap="square" rtlCol="0">
            <a:spAutoFit/>
          </a:bodyPr>
          <a:lstStyle/>
          <a:p>
            <a:pPr marL="342900" indent="-342900">
              <a:buFont typeface="+mj-lt"/>
              <a:buAutoNum type="alphaUcPeriod"/>
            </a:pPr>
            <a:r>
              <a:rPr lang="en-GB" sz="2800" b="1" dirty="0" smtClean="0">
                <a:ln>
                  <a:solidFill>
                    <a:schemeClr val="tx1"/>
                  </a:solidFill>
                </a:ln>
                <a:solidFill>
                  <a:srgbClr val="7030A0"/>
                </a:solidFill>
                <a:effectLst>
                  <a:outerShdw blurRad="38100" dist="38100" dir="2700000" algn="tl">
                    <a:srgbClr val="000000">
                      <a:alpha val="43137"/>
                    </a:srgbClr>
                  </a:outerShdw>
                </a:effectLst>
              </a:rPr>
              <a:t> Must receive Christ as Saviour</a:t>
            </a:r>
          </a:p>
          <a:p>
            <a:pPr marL="358775" lvl="1" indent="-358775"/>
            <a:r>
              <a:rPr lang="en-GB" sz="2800" b="1" dirty="0" smtClean="0">
                <a:ln>
                  <a:solidFill>
                    <a:schemeClr val="tx1"/>
                  </a:solidFill>
                </a:ln>
                <a:solidFill>
                  <a:srgbClr val="7030A0"/>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B</a:t>
            </a:r>
            <a:r>
              <a:rPr lang="en-GB" sz="2800" b="1" dirty="0" smtClean="0">
                <a:solidFill>
                  <a:srgbClr val="7030A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GB" sz="3200" b="1" dirty="0" smtClean="0">
                <a:ln>
                  <a:solidFill>
                    <a:schemeClr val="tx1"/>
                  </a:solidFill>
                </a:ln>
                <a:solidFill>
                  <a:srgbClr val="7030A0"/>
                </a:solidFill>
                <a:effectLst>
                  <a:glow rad="63500">
                    <a:srgbClr val="FFFF00"/>
                  </a:glow>
                  <a:outerShdw blurRad="38100" dist="38100" dir="2700000" algn="tl">
                    <a:srgbClr val="000000">
                      <a:alpha val="43137"/>
                    </a:srgbClr>
                  </a:outerShdw>
                </a:effectLst>
                <a:ea typeface="Tahoma" panose="020B0604030504040204" pitchFamily="34" charset="0"/>
                <a:cs typeface="Tahoma" panose="020B0604030504040204" pitchFamily="34" charset="0"/>
              </a:rPr>
              <a:t>Must acknowledge him as Lord</a:t>
            </a:r>
            <a:r>
              <a:rPr lang="en-GB" sz="3200" b="1" dirty="0" smtClean="0">
                <a:ln>
                  <a:solidFill>
                    <a:schemeClr val="tx1"/>
                  </a:solidFill>
                </a:ln>
                <a:solidFill>
                  <a:srgbClr val="0070C0"/>
                </a:solidFill>
                <a:effectLst>
                  <a:glow rad="63500">
                    <a:srgbClr val="FFFF00"/>
                  </a:glow>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GB" sz="3200" b="1" dirty="0">
              <a:ln>
                <a:solidFill>
                  <a:schemeClr val="tx1"/>
                </a:solidFill>
              </a:ln>
              <a:solidFill>
                <a:srgbClr val="7030A0"/>
              </a:solidFill>
              <a:effectLst>
                <a:glow rad="63500">
                  <a:srgbClr val="FFFF00"/>
                </a:glow>
                <a:outerShdw blurRad="38100" dist="38100" dir="2700000" algn="tl">
                  <a:srgbClr val="000000">
                    <a:alpha val="43137"/>
                  </a:srgbClr>
                </a:outerShdw>
              </a:effectLst>
            </a:endParaRPr>
          </a:p>
        </p:txBody>
      </p:sp>
      <p:sp>
        <p:nvSpPr>
          <p:cNvPr id="9" name="TextBox 8"/>
          <p:cNvSpPr txBox="1"/>
          <p:nvPr/>
        </p:nvSpPr>
        <p:spPr>
          <a:xfrm>
            <a:off x="2328333" y="4309533"/>
            <a:ext cx="8788400" cy="954107"/>
          </a:xfrm>
          <a:prstGeom prst="rect">
            <a:avLst/>
          </a:prstGeom>
          <a:noFill/>
        </p:spPr>
        <p:txBody>
          <a:bodyPr wrap="square" rtlCol="0">
            <a:spAutoFit/>
          </a:bodyPr>
          <a:lstStyle/>
          <a:p>
            <a:pPr marL="285750" indent="-285750">
              <a:buFont typeface="Arial" panose="020B0604020202020204" pitchFamily="34" charset="0"/>
              <a:buChar char="•"/>
            </a:pPr>
            <a:r>
              <a:rPr lang="en-GB" sz="2800" b="1" dirty="0" smtClean="0">
                <a:solidFill>
                  <a:srgbClr val="0070C0"/>
                </a:solidFill>
                <a:effectLst>
                  <a:outerShdw blurRad="38100" dist="38100" dir="2700000" algn="tl">
                    <a:srgbClr val="000000">
                      <a:alpha val="43137"/>
                    </a:srgbClr>
                  </a:outerShdw>
                </a:effectLst>
              </a:rPr>
              <a:t>Baptism</a:t>
            </a:r>
          </a:p>
          <a:p>
            <a:pPr marL="285750" indent="-285750">
              <a:buFont typeface="Arial" panose="020B0604020202020204" pitchFamily="34" charset="0"/>
              <a:buChar char="•"/>
            </a:pPr>
            <a:r>
              <a:rPr lang="en-GB" sz="2800" b="1" smtClean="0">
                <a:solidFill>
                  <a:srgbClr val="0070C0"/>
                </a:solidFill>
                <a:effectLst>
                  <a:outerShdw blurRad="38100" dist="38100" dir="2700000" algn="tl">
                    <a:srgbClr val="000000">
                      <a:alpha val="43137"/>
                    </a:srgbClr>
                  </a:outerShdw>
                </a:effectLst>
              </a:rPr>
              <a:t>Discipleship </a:t>
            </a:r>
            <a:endParaRPr lang="en-GB" sz="3200" dirty="0"/>
          </a:p>
        </p:txBody>
      </p:sp>
    </p:spTree>
    <p:extLst>
      <p:ext uri="{BB962C8B-B14F-4D97-AF65-F5344CB8AC3E}">
        <p14:creationId xmlns:p14="http://schemas.microsoft.com/office/powerpoint/2010/main" val="154060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139"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9355667" cy="954107"/>
          </a:xfrm>
          <a:prstGeom prst="rect">
            <a:avLst/>
          </a:prstGeom>
          <a:noFill/>
        </p:spPr>
        <p:txBody>
          <a:bodyPr wrap="square" rtlCol="0">
            <a:spAutoFit/>
          </a:bodyPr>
          <a:lstStyle/>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p>
          <a:p>
            <a:pPr marL="514350" indent="-514350">
              <a:buFont typeface="+mj-lt"/>
              <a:buAutoNum type="arabicPeriod"/>
            </a:pPr>
            <a:r>
              <a:rPr lang="en-GB"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rooted…be built up (v.7)</a:t>
            </a:r>
          </a:p>
        </p:txBody>
      </p:sp>
    </p:spTree>
    <p:extLst>
      <p:ext uri="{BB962C8B-B14F-4D97-AF65-F5344CB8AC3E}">
        <p14:creationId xmlns:p14="http://schemas.microsoft.com/office/powerpoint/2010/main" val="416697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139"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9355667" cy="954107"/>
          </a:xfrm>
          <a:prstGeom prst="rect">
            <a:avLst/>
          </a:prstGeom>
          <a:noFill/>
        </p:spPr>
        <p:txBody>
          <a:bodyPr wrap="square" rtlCol="0">
            <a:spAutoFit/>
          </a:bodyPr>
          <a:lstStyle/>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p>
          <a:p>
            <a:pPr marL="514350" indent="-514350">
              <a:buFont typeface="+mj-lt"/>
              <a:buAutoNum type="arabicPeriod"/>
            </a:pPr>
            <a:r>
              <a:rPr lang="en-GB"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rooted…be built up (v.7)</a:t>
            </a:r>
          </a:p>
        </p:txBody>
      </p:sp>
      <p:sp>
        <p:nvSpPr>
          <p:cNvPr id="8" name="TextBox 7"/>
          <p:cNvSpPr txBox="1"/>
          <p:nvPr/>
        </p:nvSpPr>
        <p:spPr>
          <a:xfrm>
            <a:off x="1647914" y="3052782"/>
            <a:ext cx="9477286" cy="584775"/>
          </a:xfrm>
          <a:prstGeom prst="rect">
            <a:avLst/>
          </a:prstGeom>
          <a:noFill/>
        </p:spPr>
        <p:txBody>
          <a:bodyPr wrap="square" rtlCol="0">
            <a:spAutoFit/>
          </a:bodyPr>
          <a:lstStyle/>
          <a:p>
            <a:r>
              <a:rPr lang="en-GB" sz="3200" b="1" dirty="0" smtClean="0">
                <a:ln>
                  <a:solidFill>
                    <a:schemeClr val="tx1"/>
                  </a:solidFill>
                </a:ln>
                <a:solidFill>
                  <a:schemeClr val="accent4">
                    <a:lumMod val="75000"/>
                  </a:schemeClr>
                </a:solidFill>
                <a:effectLst>
                  <a:glow rad="63500">
                    <a:srgbClr val="FFFF00"/>
                  </a:glow>
                  <a:outerShdw blurRad="38100" dist="38100" dir="2700000" algn="tl">
                    <a:srgbClr val="000000">
                      <a:alpha val="43137"/>
                    </a:srgbClr>
                  </a:outerShdw>
                </a:effectLst>
              </a:rPr>
              <a:t>Firm foundations make for solid buildings </a:t>
            </a:r>
            <a:endParaRPr lang="en-GB" sz="3200" b="1" dirty="0">
              <a:ln>
                <a:solidFill>
                  <a:schemeClr val="tx1"/>
                </a:solidFill>
              </a:ln>
              <a:solidFill>
                <a:schemeClr val="accent4">
                  <a:lumMod val="75000"/>
                </a:schemeClr>
              </a:solidFill>
              <a:effectLst>
                <a:glow rad="63500">
                  <a:srgbClr val="FFFF00"/>
                </a:glow>
                <a:outerShdw blurRad="38100" dist="38100" dir="2700000" algn="tl">
                  <a:srgbClr val="000000">
                    <a:alpha val="43137"/>
                  </a:srgbClr>
                </a:outerShdw>
              </a:effectLst>
            </a:endParaRPr>
          </a:p>
        </p:txBody>
      </p:sp>
      <p:sp>
        <p:nvSpPr>
          <p:cNvPr id="9" name="TextBox 8"/>
          <p:cNvSpPr txBox="1"/>
          <p:nvPr/>
        </p:nvSpPr>
        <p:spPr>
          <a:xfrm>
            <a:off x="1682479" y="3701702"/>
            <a:ext cx="9334107" cy="1384995"/>
          </a:xfrm>
          <a:prstGeom prst="rect">
            <a:avLst/>
          </a:prstGeom>
          <a:noFill/>
        </p:spPr>
        <p:txBody>
          <a:bodyPr wrap="square" rtlCol="0">
            <a:spAutoFit/>
          </a:bodyPr>
          <a:lstStyle/>
          <a:p>
            <a:r>
              <a:rPr lang="en-GB" sz="28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“from Christ, the whole body, joined and held together by every supporting ligament, grows and builds itself up in love, as each part does its work” </a:t>
            </a:r>
            <a:r>
              <a:rPr lang="en-GB" sz="2800" b="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(Eph.4:16)</a:t>
            </a:r>
            <a:endParaRPr lang="en-GB" sz="2800" b="1" i="1" dirty="0">
              <a:ln>
                <a:solidFill>
                  <a:schemeClr val="tx1"/>
                </a:solidFill>
              </a:ln>
              <a:solidFill>
                <a:srgbClr val="FF000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67621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139"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9355667" cy="954107"/>
          </a:xfrm>
          <a:prstGeom prst="rect">
            <a:avLst/>
          </a:prstGeom>
          <a:noFill/>
        </p:spPr>
        <p:txBody>
          <a:bodyPr wrap="square" rtlCol="0">
            <a:spAutoFit/>
          </a:bodyPr>
          <a:lstStyle/>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p>
          <a:p>
            <a:pPr marL="514350" indent="-514350">
              <a:buFont typeface="+mj-lt"/>
              <a:buAutoNum type="arabicPeriod"/>
            </a:pPr>
            <a:r>
              <a:rPr lang="en-GB"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rooted…be built up (v.7)</a:t>
            </a:r>
          </a:p>
        </p:txBody>
      </p:sp>
      <p:sp>
        <p:nvSpPr>
          <p:cNvPr id="8" name="TextBox 7"/>
          <p:cNvSpPr txBox="1"/>
          <p:nvPr/>
        </p:nvSpPr>
        <p:spPr>
          <a:xfrm>
            <a:off x="1743342" y="3102123"/>
            <a:ext cx="10087297" cy="3108543"/>
          </a:xfrm>
          <a:prstGeom prst="rect">
            <a:avLst/>
          </a:prstGeom>
          <a:noFill/>
        </p:spPr>
        <p:txBody>
          <a:bodyPr wrap="square" rtlCol="0">
            <a:spAutoFit/>
          </a:bodyPr>
          <a:lstStyle/>
          <a:p>
            <a:r>
              <a:rPr lang="en-GB" sz="2800" b="1" i="1" dirty="0" smtClean="0">
                <a:ln>
                  <a:solidFill>
                    <a:schemeClr val="tx1"/>
                  </a:solidFill>
                </a:ln>
                <a:solidFill>
                  <a:srgbClr val="C00000"/>
                </a:solidFill>
                <a:effectLst>
                  <a:glow rad="63500">
                    <a:srgbClr val="FFFF00"/>
                  </a:glow>
                  <a:outerShdw blurRad="38100" dist="38100" dir="2700000" algn="tl">
                    <a:srgbClr val="000000">
                      <a:alpha val="43137"/>
                    </a:srgbClr>
                  </a:outerShdw>
                </a:effectLst>
              </a:rPr>
              <a:t>“Having </a:t>
            </a:r>
            <a:r>
              <a:rPr lang="en-GB" sz="2800" b="1" i="1" dirty="0">
                <a:ln>
                  <a:solidFill>
                    <a:schemeClr val="tx1"/>
                  </a:solidFill>
                </a:ln>
                <a:solidFill>
                  <a:srgbClr val="C00000"/>
                </a:solidFill>
                <a:effectLst>
                  <a:glow rad="63500">
                    <a:srgbClr val="FFFF00"/>
                  </a:glow>
                  <a:outerShdw blurRad="38100" dist="38100" dir="2700000" algn="tl">
                    <a:srgbClr val="000000">
                      <a:alpha val="43137"/>
                    </a:srgbClr>
                  </a:outerShdw>
                </a:effectLst>
              </a:rPr>
              <a:t>been rooted, and being built-up in Him, and being established in the faith (or your faith) just as you were taught, abounding in thanksgiving”.  </a:t>
            </a:r>
            <a:r>
              <a:rPr lang="en-GB" sz="2800" b="1" dirty="0" smtClean="0">
                <a:ln>
                  <a:solidFill>
                    <a:schemeClr val="tx1"/>
                  </a:solidFill>
                </a:ln>
                <a:solidFill>
                  <a:srgbClr val="002060"/>
                </a:solidFill>
                <a:effectLst>
                  <a:glow rad="63500">
                    <a:srgbClr val="FFFF00"/>
                  </a:glow>
                  <a:outerShdw blurRad="38100" dist="38100" dir="2700000" algn="tl">
                    <a:srgbClr val="000000">
                      <a:alpha val="43137"/>
                    </a:srgbClr>
                  </a:outerShdw>
                </a:effectLst>
              </a:rPr>
              <a:t>(Disciples Literal Translation)</a:t>
            </a:r>
            <a:endParaRPr lang="en-GB" sz="2800" b="1" dirty="0">
              <a:ln>
                <a:solidFill>
                  <a:schemeClr val="tx1"/>
                </a:solidFill>
              </a:ln>
              <a:solidFill>
                <a:srgbClr val="002060"/>
              </a:solidFill>
              <a:effectLst>
                <a:glow rad="63500">
                  <a:srgbClr val="FFFF00"/>
                </a:glow>
                <a:outerShdw blurRad="38100" dist="38100" dir="2700000" algn="tl">
                  <a:srgbClr val="000000">
                    <a:alpha val="43137"/>
                  </a:srgbClr>
                </a:outerShdw>
              </a:effectLst>
            </a:endParaRPr>
          </a:p>
          <a:p>
            <a:endParaRPr lang="en-GB" sz="2800" b="1" dirty="0" smtClean="0">
              <a:solidFill>
                <a:srgbClr val="002060"/>
              </a:solidFill>
              <a:effectLst>
                <a:outerShdw blurRad="38100" dist="38100" dir="2700000" algn="tl">
                  <a:srgbClr val="000000">
                    <a:alpha val="43137"/>
                  </a:srgbClr>
                </a:outerShdw>
              </a:effectLst>
            </a:endParaRPr>
          </a:p>
          <a:p>
            <a:r>
              <a:rPr lang="en-GB" sz="2800" b="1" dirty="0" smtClean="0">
                <a:solidFill>
                  <a:srgbClr val="002060"/>
                </a:solidFill>
                <a:effectLst>
                  <a:outerShdw blurRad="38100" dist="38100" dir="2700000" algn="tl">
                    <a:srgbClr val="000000">
                      <a:alpha val="43137"/>
                    </a:srgbClr>
                  </a:outerShdw>
                </a:effectLst>
              </a:rPr>
              <a:t>“Rooted” = perfect tense. </a:t>
            </a:r>
            <a:r>
              <a:rPr lang="en-GB" sz="2800" b="1" dirty="0" smtClean="0">
                <a:solidFill>
                  <a:srgbClr val="002060"/>
                </a:solidFill>
                <a:effectLst>
                  <a:glow rad="63500">
                    <a:srgbClr val="FFFF00"/>
                  </a:glow>
                  <a:outerShdw blurRad="38100" dist="38100" dir="2700000" algn="tl">
                    <a:srgbClr val="000000">
                      <a:alpha val="43137"/>
                    </a:srgbClr>
                  </a:outerShdw>
                </a:effectLst>
              </a:rPr>
              <a:t>Once for all experience in the past </a:t>
            </a:r>
          </a:p>
          <a:p>
            <a:r>
              <a:rPr lang="en-GB" sz="2800" b="1" dirty="0" smtClean="0">
                <a:solidFill>
                  <a:srgbClr val="002060"/>
                </a:solidFill>
                <a:effectLst>
                  <a:glow>
                    <a:srgbClr val="FFFF00"/>
                  </a:glow>
                  <a:outerShdw blurRad="38100" dist="38100" dir="2700000" algn="tl">
                    <a:srgbClr val="000000">
                      <a:alpha val="43137"/>
                    </a:srgbClr>
                  </a:outerShdw>
                </a:effectLst>
              </a:rPr>
              <a:t>“built up” = present tense. </a:t>
            </a:r>
            <a:r>
              <a:rPr lang="en-GB" sz="2800" b="1" dirty="0" smtClean="0">
                <a:solidFill>
                  <a:srgbClr val="002060"/>
                </a:solidFill>
                <a:effectLst>
                  <a:glow rad="63500">
                    <a:srgbClr val="FFFF00"/>
                  </a:glow>
                  <a:outerShdw blurRad="38100" dist="38100" dir="2700000" algn="tl">
                    <a:srgbClr val="000000">
                      <a:alpha val="43137"/>
                    </a:srgbClr>
                  </a:outerShdw>
                </a:effectLst>
              </a:rPr>
              <a:t>An ongoing experience</a:t>
            </a:r>
          </a:p>
          <a:p>
            <a:r>
              <a:rPr lang="en-GB" sz="2800" b="1" dirty="0" smtClean="0">
                <a:solidFill>
                  <a:srgbClr val="002060"/>
                </a:solidFill>
                <a:effectLst>
                  <a:glow>
                    <a:srgbClr val="FFFF00"/>
                  </a:glow>
                  <a:outerShdw blurRad="38100" dist="38100" dir="2700000" algn="tl">
                    <a:srgbClr val="000000">
                      <a:alpha val="43137"/>
                    </a:srgbClr>
                  </a:outerShdw>
                </a:effectLst>
              </a:rPr>
              <a:t>“established/strengthened = present tense. </a:t>
            </a:r>
            <a:r>
              <a:rPr lang="en-GB" sz="2800" b="1" dirty="0" smtClean="0">
                <a:solidFill>
                  <a:srgbClr val="002060"/>
                </a:solidFill>
                <a:effectLst>
                  <a:glow rad="63500">
                    <a:srgbClr val="FFFF00"/>
                  </a:glow>
                  <a:outerShdw blurRad="38100" dist="38100" dir="2700000" algn="tl">
                    <a:srgbClr val="000000">
                      <a:alpha val="43137"/>
                    </a:srgbClr>
                  </a:outerShdw>
                </a:effectLst>
              </a:rPr>
              <a:t>Ongoing experience</a:t>
            </a:r>
            <a:endParaRPr lang="en-GB" sz="2800" b="1" dirty="0">
              <a:solidFill>
                <a:srgbClr val="00206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78305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139"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9355667" cy="954107"/>
          </a:xfrm>
          <a:prstGeom prst="rect">
            <a:avLst/>
          </a:prstGeom>
          <a:noFill/>
        </p:spPr>
        <p:txBody>
          <a:bodyPr wrap="square" rtlCol="0">
            <a:spAutoFit/>
          </a:bodyPr>
          <a:lstStyle/>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p>
          <a:p>
            <a:pPr marL="514350" indent="-514350">
              <a:buFont typeface="+mj-lt"/>
              <a:buAutoNum type="arabicPeriod"/>
            </a:pPr>
            <a:r>
              <a:rPr lang="en-GB"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rooted…be built up (v.7)</a:t>
            </a:r>
          </a:p>
        </p:txBody>
      </p:sp>
      <p:sp>
        <p:nvSpPr>
          <p:cNvPr id="8" name="TextBox 7"/>
          <p:cNvSpPr txBox="1"/>
          <p:nvPr/>
        </p:nvSpPr>
        <p:spPr>
          <a:xfrm>
            <a:off x="1602557" y="3002131"/>
            <a:ext cx="10218655" cy="1015663"/>
          </a:xfrm>
          <a:prstGeom prst="rect">
            <a:avLst/>
          </a:prstGeom>
          <a:noFill/>
        </p:spPr>
        <p:txBody>
          <a:bodyPr wrap="square" rtlCol="0">
            <a:spAutoFit/>
          </a:bodyPr>
          <a:lstStyle/>
          <a:p>
            <a:r>
              <a:rPr lang="en-GB" sz="2800" b="1" dirty="0" smtClean="0">
                <a:solidFill>
                  <a:srgbClr val="002060"/>
                </a:solidFill>
                <a:effectLst>
                  <a:outerShdw blurRad="38100" dist="38100" dir="2700000" algn="tl">
                    <a:srgbClr val="000000">
                      <a:alpha val="43137"/>
                    </a:srgbClr>
                  </a:outerShdw>
                </a:effectLst>
              </a:rPr>
              <a:t>Rooted and built up </a:t>
            </a:r>
            <a:r>
              <a:rPr lang="en-GB" sz="3200" b="1" dirty="0" smtClean="0">
                <a:ln>
                  <a:solidFill>
                    <a:schemeClr val="tx1"/>
                  </a:solidFill>
                </a:ln>
                <a:solidFill>
                  <a:srgbClr val="002060"/>
                </a:solidFill>
                <a:effectLst>
                  <a:glow rad="63500">
                    <a:schemeClr val="bg1"/>
                  </a:glow>
                  <a:outerShdw blurRad="38100" dist="38100" dir="2700000" algn="tl">
                    <a:srgbClr val="000000">
                      <a:alpha val="43137"/>
                    </a:srgbClr>
                  </a:outerShdw>
                </a:effectLst>
              </a:rPr>
              <a:t>IN HIM</a:t>
            </a:r>
            <a:endParaRPr lang="en-GB" sz="2800" b="1" dirty="0" smtClean="0">
              <a:ln>
                <a:solidFill>
                  <a:schemeClr val="tx1"/>
                </a:solidFill>
              </a:ln>
              <a:solidFill>
                <a:srgbClr val="002060"/>
              </a:solidFill>
              <a:effectLst>
                <a:glow rad="63500">
                  <a:schemeClr val="bg1"/>
                </a:glow>
                <a:outerShdw blurRad="38100" dist="38100" dir="2700000" algn="tl">
                  <a:srgbClr val="000000">
                    <a:alpha val="43137"/>
                  </a:srgbClr>
                </a:outerShdw>
              </a:effectLst>
            </a:endParaRPr>
          </a:p>
          <a:p>
            <a:r>
              <a:rPr lang="en-GB" sz="2800" b="1" dirty="0" smtClean="0">
                <a:solidFill>
                  <a:srgbClr val="002060"/>
                </a:solidFill>
                <a:effectLst>
                  <a:glow rad="63500">
                    <a:srgbClr val="FFFF00"/>
                  </a:glow>
                  <a:outerShdw blurRad="38100" dist="38100" dir="2700000" algn="tl">
                    <a:srgbClr val="000000">
                      <a:alpha val="43137"/>
                    </a:srgbClr>
                  </a:outerShdw>
                </a:effectLst>
              </a:rPr>
              <a:t> </a:t>
            </a:r>
            <a:endParaRPr lang="en-GB" sz="2800" b="1" dirty="0">
              <a:solidFill>
                <a:srgbClr val="00206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22358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72533" y="1122363"/>
            <a:ext cx="11260667" cy="523220"/>
          </a:xfrm>
          <a:prstGeom prst="rect">
            <a:avLst/>
          </a:prstGeom>
          <a:noFill/>
        </p:spPr>
        <p:txBody>
          <a:bodyPr wrap="square" rtlCol="0">
            <a:spAutoFit/>
          </a:bodyPr>
          <a:lstStyle/>
          <a:p>
            <a:pPr algn="ctr"/>
            <a:r>
              <a:rPr lang="en-GB" sz="2800" b="1" dirty="0" smtClean="0">
                <a:solidFill>
                  <a:schemeClr val="accent5">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What does it mean when someone says: </a:t>
            </a:r>
            <a:r>
              <a:rPr lang="en-GB" sz="2800" b="1" i="1" dirty="0" smtClean="0">
                <a:solidFill>
                  <a:schemeClr val="accent5">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believe in God”?</a:t>
            </a:r>
            <a:endParaRPr lang="en-GB" sz="2800" b="1" dirty="0">
              <a:solidFill>
                <a:schemeClr val="accent5">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194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139"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9355667" cy="954107"/>
          </a:xfrm>
          <a:prstGeom prst="rect">
            <a:avLst/>
          </a:prstGeom>
          <a:noFill/>
        </p:spPr>
        <p:txBody>
          <a:bodyPr wrap="square" rtlCol="0">
            <a:spAutoFit/>
          </a:bodyPr>
          <a:lstStyle/>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p>
          <a:p>
            <a:pPr marL="514350" indent="-514350">
              <a:buFont typeface="+mj-lt"/>
              <a:buAutoNum type="arabicPeriod"/>
            </a:pPr>
            <a:r>
              <a:rPr lang="en-GB"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rooted…be built up (v.7)</a:t>
            </a:r>
          </a:p>
        </p:txBody>
      </p:sp>
      <p:sp>
        <p:nvSpPr>
          <p:cNvPr id="8" name="TextBox 7"/>
          <p:cNvSpPr txBox="1"/>
          <p:nvPr/>
        </p:nvSpPr>
        <p:spPr>
          <a:xfrm>
            <a:off x="1602557" y="3002131"/>
            <a:ext cx="10218655" cy="1015663"/>
          </a:xfrm>
          <a:prstGeom prst="rect">
            <a:avLst/>
          </a:prstGeom>
          <a:noFill/>
        </p:spPr>
        <p:txBody>
          <a:bodyPr wrap="square" rtlCol="0">
            <a:spAutoFit/>
          </a:bodyPr>
          <a:lstStyle/>
          <a:p>
            <a:r>
              <a:rPr lang="en-GB" sz="2800" b="1" dirty="0" smtClean="0">
                <a:solidFill>
                  <a:srgbClr val="002060"/>
                </a:solidFill>
                <a:effectLst>
                  <a:outerShdw blurRad="38100" dist="38100" dir="2700000" algn="tl">
                    <a:srgbClr val="000000">
                      <a:alpha val="43137"/>
                    </a:srgbClr>
                  </a:outerShdw>
                </a:effectLst>
              </a:rPr>
              <a:t>Rooted and built up </a:t>
            </a:r>
            <a:r>
              <a:rPr lang="en-GB" sz="3200" b="1" dirty="0" smtClean="0">
                <a:ln>
                  <a:solidFill>
                    <a:schemeClr val="tx1"/>
                  </a:solidFill>
                </a:ln>
                <a:solidFill>
                  <a:srgbClr val="002060"/>
                </a:solidFill>
                <a:effectLst>
                  <a:glow rad="63500">
                    <a:schemeClr val="bg1"/>
                  </a:glow>
                  <a:outerShdw blurRad="38100" dist="38100" dir="2700000" algn="tl">
                    <a:srgbClr val="000000">
                      <a:alpha val="43137"/>
                    </a:srgbClr>
                  </a:outerShdw>
                </a:effectLst>
              </a:rPr>
              <a:t>IN HIM</a:t>
            </a:r>
            <a:endParaRPr lang="en-GB" sz="2800" b="1" dirty="0" smtClean="0">
              <a:ln>
                <a:solidFill>
                  <a:schemeClr val="tx1"/>
                </a:solidFill>
              </a:ln>
              <a:solidFill>
                <a:srgbClr val="002060"/>
              </a:solidFill>
              <a:effectLst>
                <a:glow rad="63500">
                  <a:schemeClr val="bg1"/>
                </a:glow>
                <a:outerShdw blurRad="38100" dist="38100" dir="2700000" algn="tl">
                  <a:srgbClr val="000000">
                    <a:alpha val="43137"/>
                  </a:srgbClr>
                </a:outerShdw>
              </a:effectLst>
            </a:endParaRPr>
          </a:p>
          <a:p>
            <a:r>
              <a:rPr lang="en-GB" sz="2800" b="1" dirty="0" smtClean="0">
                <a:solidFill>
                  <a:srgbClr val="002060"/>
                </a:solidFill>
                <a:effectLst>
                  <a:glow rad="63500">
                    <a:srgbClr val="FFFF00"/>
                  </a:glow>
                  <a:outerShdw blurRad="38100" dist="38100" dir="2700000" algn="tl">
                    <a:srgbClr val="000000">
                      <a:alpha val="43137"/>
                    </a:srgbClr>
                  </a:outerShdw>
                </a:effectLst>
              </a:rPr>
              <a:t> </a:t>
            </a:r>
            <a:endParaRPr lang="en-GB" sz="2800" b="1" dirty="0">
              <a:solidFill>
                <a:srgbClr val="002060"/>
              </a:solidFill>
              <a:effectLst>
                <a:glow rad="63500">
                  <a:srgbClr val="FFFF00"/>
                </a:glow>
                <a:outerShdw blurRad="38100" dist="38100" dir="2700000" algn="tl">
                  <a:srgbClr val="000000">
                    <a:alpha val="43137"/>
                  </a:srgbClr>
                </a:outerShdw>
              </a:effectLst>
            </a:endParaRPr>
          </a:p>
        </p:txBody>
      </p:sp>
      <p:sp>
        <p:nvSpPr>
          <p:cNvPr id="9" name="TextBox 8"/>
          <p:cNvSpPr txBox="1"/>
          <p:nvPr/>
        </p:nvSpPr>
        <p:spPr>
          <a:xfrm>
            <a:off x="1602557" y="3602038"/>
            <a:ext cx="8748074" cy="584775"/>
          </a:xfrm>
          <a:prstGeom prst="rect">
            <a:avLst/>
          </a:prstGeom>
          <a:noFill/>
        </p:spPr>
        <p:txBody>
          <a:bodyPr wrap="square" rtlCol="0">
            <a:spAutoFit/>
          </a:bodyPr>
          <a:lstStyle/>
          <a:p>
            <a:pPr marL="457200" indent="-457200">
              <a:buFont typeface="Arial" panose="020B0604020202020204" pitchFamily="34" charset="0"/>
              <a:buChar char="•"/>
            </a:pPr>
            <a:r>
              <a:rPr lang="en-GB" sz="3200" b="1" dirty="0" smtClean="0">
                <a:ln>
                  <a:solidFill>
                    <a:schemeClr val="tx1"/>
                  </a:solidFill>
                </a:ln>
                <a:solidFill>
                  <a:schemeClr val="accent2">
                    <a:lumMod val="75000"/>
                  </a:schemeClr>
                </a:solidFill>
                <a:effectLst>
                  <a:glow rad="63500">
                    <a:srgbClr val="92D050"/>
                  </a:glow>
                  <a:outerShdw blurRad="38100" dist="38100" dir="2700000" algn="tl">
                    <a:srgbClr val="000000">
                      <a:alpha val="43137"/>
                    </a:srgbClr>
                  </a:outerShdw>
                </a:effectLst>
              </a:rPr>
              <a:t>No special compost or greenhouse!</a:t>
            </a:r>
            <a:endParaRPr lang="en-GB" sz="3200" b="1" dirty="0">
              <a:ln>
                <a:solidFill>
                  <a:schemeClr val="tx1"/>
                </a:solidFill>
              </a:ln>
              <a:solidFill>
                <a:schemeClr val="accent2">
                  <a:lumMod val="75000"/>
                </a:schemeClr>
              </a:solidFill>
              <a:effectLst>
                <a:glow rad="63500">
                  <a:srgbClr val="92D05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94198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139"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9355667" cy="954107"/>
          </a:xfrm>
          <a:prstGeom prst="rect">
            <a:avLst/>
          </a:prstGeom>
          <a:noFill/>
        </p:spPr>
        <p:txBody>
          <a:bodyPr wrap="square" rtlCol="0">
            <a:spAutoFit/>
          </a:bodyPr>
          <a:lstStyle/>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p>
          <a:p>
            <a:pPr marL="514350" indent="-514350">
              <a:buFont typeface="+mj-lt"/>
              <a:buAutoNum type="arabicPeriod"/>
            </a:pPr>
            <a:r>
              <a:rPr lang="en-GB"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rooted…be built up (v.7)</a:t>
            </a:r>
          </a:p>
        </p:txBody>
      </p:sp>
      <p:sp>
        <p:nvSpPr>
          <p:cNvPr id="8" name="TextBox 7"/>
          <p:cNvSpPr txBox="1"/>
          <p:nvPr/>
        </p:nvSpPr>
        <p:spPr>
          <a:xfrm>
            <a:off x="1602557" y="3002131"/>
            <a:ext cx="10218655" cy="1015663"/>
          </a:xfrm>
          <a:prstGeom prst="rect">
            <a:avLst/>
          </a:prstGeom>
          <a:noFill/>
        </p:spPr>
        <p:txBody>
          <a:bodyPr wrap="square" rtlCol="0">
            <a:spAutoFit/>
          </a:bodyPr>
          <a:lstStyle/>
          <a:p>
            <a:r>
              <a:rPr lang="en-GB" sz="2800" b="1" dirty="0" smtClean="0">
                <a:solidFill>
                  <a:srgbClr val="002060"/>
                </a:solidFill>
                <a:effectLst>
                  <a:outerShdw blurRad="38100" dist="38100" dir="2700000" algn="tl">
                    <a:srgbClr val="000000">
                      <a:alpha val="43137"/>
                    </a:srgbClr>
                  </a:outerShdw>
                </a:effectLst>
              </a:rPr>
              <a:t>Rooted and built up </a:t>
            </a:r>
            <a:r>
              <a:rPr lang="en-GB" sz="3200" b="1" dirty="0" smtClean="0">
                <a:ln>
                  <a:solidFill>
                    <a:schemeClr val="tx1"/>
                  </a:solidFill>
                </a:ln>
                <a:solidFill>
                  <a:srgbClr val="002060"/>
                </a:solidFill>
                <a:effectLst>
                  <a:glow rad="63500">
                    <a:schemeClr val="bg1"/>
                  </a:glow>
                  <a:outerShdw blurRad="38100" dist="38100" dir="2700000" algn="tl">
                    <a:srgbClr val="000000">
                      <a:alpha val="43137"/>
                    </a:srgbClr>
                  </a:outerShdw>
                </a:effectLst>
              </a:rPr>
              <a:t>IN HIM</a:t>
            </a:r>
            <a:endParaRPr lang="en-GB" sz="2800" b="1" dirty="0" smtClean="0">
              <a:ln>
                <a:solidFill>
                  <a:schemeClr val="tx1"/>
                </a:solidFill>
              </a:ln>
              <a:solidFill>
                <a:srgbClr val="002060"/>
              </a:solidFill>
              <a:effectLst>
                <a:glow rad="63500">
                  <a:schemeClr val="bg1"/>
                </a:glow>
                <a:outerShdw blurRad="38100" dist="38100" dir="2700000" algn="tl">
                  <a:srgbClr val="000000">
                    <a:alpha val="43137"/>
                  </a:srgbClr>
                </a:outerShdw>
              </a:effectLst>
            </a:endParaRPr>
          </a:p>
          <a:p>
            <a:r>
              <a:rPr lang="en-GB" sz="2800" b="1" dirty="0" smtClean="0">
                <a:solidFill>
                  <a:srgbClr val="002060"/>
                </a:solidFill>
                <a:effectLst>
                  <a:glow rad="63500">
                    <a:srgbClr val="FFFF00"/>
                  </a:glow>
                  <a:outerShdw blurRad="38100" dist="38100" dir="2700000" algn="tl">
                    <a:srgbClr val="000000">
                      <a:alpha val="43137"/>
                    </a:srgbClr>
                  </a:outerShdw>
                </a:effectLst>
              </a:rPr>
              <a:t> </a:t>
            </a:r>
            <a:endParaRPr lang="en-GB" sz="2800" b="1" dirty="0">
              <a:solidFill>
                <a:srgbClr val="002060"/>
              </a:solidFill>
              <a:effectLst>
                <a:glow rad="63500">
                  <a:srgbClr val="FFFF00"/>
                </a:glow>
                <a:outerShdw blurRad="38100" dist="38100" dir="2700000" algn="tl">
                  <a:srgbClr val="000000">
                    <a:alpha val="43137"/>
                  </a:srgbClr>
                </a:outerShdw>
              </a:effectLst>
            </a:endParaRPr>
          </a:p>
        </p:txBody>
      </p:sp>
      <p:sp>
        <p:nvSpPr>
          <p:cNvPr id="9" name="TextBox 8"/>
          <p:cNvSpPr txBox="1"/>
          <p:nvPr/>
        </p:nvSpPr>
        <p:spPr>
          <a:xfrm>
            <a:off x="1602556" y="3602038"/>
            <a:ext cx="9065443" cy="1077218"/>
          </a:xfrm>
          <a:prstGeom prst="rect">
            <a:avLst/>
          </a:prstGeom>
          <a:noFill/>
        </p:spPr>
        <p:txBody>
          <a:bodyPr wrap="square" rtlCol="0">
            <a:spAutoFit/>
          </a:bodyPr>
          <a:lstStyle/>
          <a:p>
            <a:pPr marL="457200" indent="-457200">
              <a:buFont typeface="Arial" panose="020B0604020202020204" pitchFamily="34" charset="0"/>
              <a:buChar char="•"/>
            </a:pPr>
            <a:r>
              <a:rPr lang="en-GB" sz="3200" b="1" dirty="0" smtClean="0">
                <a:ln>
                  <a:solidFill>
                    <a:schemeClr val="tx1"/>
                  </a:solidFill>
                </a:ln>
                <a:solidFill>
                  <a:schemeClr val="accent2">
                    <a:lumMod val="75000"/>
                  </a:schemeClr>
                </a:solidFill>
                <a:effectLst>
                  <a:glow rad="63500">
                    <a:srgbClr val="92D050"/>
                  </a:glow>
                  <a:outerShdw blurRad="38100" dist="38100" dir="2700000" algn="tl">
                    <a:srgbClr val="000000">
                      <a:alpha val="43137"/>
                    </a:srgbClr>
                  </a:outerShdw>
                </a:effectLst>
              </a:rPr>
              <a:t>No special compost or greenhouse!</a:t>
            </a:r>
          </a:p>
          <a:p>
            <a:pPr marL="457200" indent="-457200">
              <a:buFont typeface="Arial" panose="020B0604020202020204" pitchFamily="34" charset="0"/>
              <a:buChar char="•"/>
            </a:pPr>
            <a:r>
              <a:rPr lang="en-GB" sz="3200" b="1" dirty="0" smtClean="0">
                <a:ln>
                  <a:solidFill>
                    <a:schemeClr val="tx1"/>
                  </a:solidFill>
                </a:ln>
                <a:solidFill>
                  <a:schemeClr val="accent2">
                    <a:lumMod val="75000"/>
                  </a:schemeClr>
                </a:solidFill>
                <a:effectLst>
                  <a:glow rad="63500">
                    <a:srgbClr val="92D050"/>
                  </a:glow>
                  <a:outerShdw blurRad="38100" dist="38100" dir="2700000" algn="tl">
                    <a:srgbClr val="000000">
                      <a:alpha val="43137"/>
                    </a:srgbClr>
                  </a:outerShdw>
                </a:effectLst>
              </a:rPr>
              <a:t>No special “spiritual rainfall” (shower of blessing)</a:t>
            </a:r>
            <a:endParaRPr lang="en-GB" sz="3200" b="1" dirty="0">
              <a:ln>
                <a:solidFill>
                  <a:schemeClr val="tx1"/>
                </a:solidFill>
              </a:ln>
              <a:solidFill>
                <a:schemeClr val="accent2">
                  <a:lumMod val="75000"/>
                </a:schemeClr>
              </a:solidFill>
              <a:effectLst>
                <a:glow rad="63500">
                  <a:srgbClr val="92D05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7201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139"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9355667" cy="954107"/>
          </a:xfrm>
          <a:prstGeom prst="rect">
            <a:avLst/>
          </a:prstGeom>
          <a:noFill/>
        </p:spPr>
        <p:txBody>
          <a:bodyPr wrap="square" rtlCol="0">
            <a:spAutoFit/>
          </a:bodyPr>
          <a:lstStyle/>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p>
          <a:p>
            <a:pPr marL="514350" indent="-514350">
              <a:buFont typeface="+mj-lt"/>
              <a:buAutoNum type="arabicPeriod"/>
            </a:pPr>
            <a:r>
              <a:rPr lang="en-GB"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rooted…be built up (v.7)</a:t>
            </a:r>
          </a:p>
        </p:txBody>
      </p:sp>
      <p:sp>
        <p:nvSpPr>
          <p:cNvPr id="8" name="TextBox 7"/>
          <p:cNvSpPr txBox="1"/>
          <p:nvPr/>
        </p:nvSpPr>
        <p:spPr>
          <a:xfrm>
            <a:off x="1602557" y="3002131"/>
            <a:ext cx="10218655" cy="1015663"/>
          </a:xfrm>
          <a:prstGeom prst="rect">
            <a:avLst/>
          </a:prstGeom>
          <a:noFill/>
        </p:spPr>
        <p:txBody>
          <a:bodyPr wrap="square" rtlCol="0">
            <a:spAutoFit/>
          </a:bodyPr>
          <a:lstStyle/>
          <a:p>
            <a:r>
              <a:rPr lang="en-GB" sz="2800" b="1" dirty="0" smtClean="0">
                <a:solidFill>
                  <a:srgbClr val="002060"/>
                </a:solidFill>
                <a:effectLst>
                  <a:outerShdw blurRad="38100" dist="38100" dir="2700000" algn="tl">
                    <a:srgbClr val="000000">
                      <a:alpha val="43137"/>
                    </a:srgbClr>
                  </a:outerShdw>
                </a:effectLst>
              </a:rPr>
              <a:t>Rooted and built up </a:t>
            </a:r>
            <a:r>
              <a:rPr lang="en-GB" sz="3200" b="1" dirty="0" smtClean="0">
                <a:ln>
                  <a:solidFill>
                    <a:schemeClr val="tx1"/>
                  </a:solidFill>
                </a:ln>
                <a:solidFill>
                  <a:srgbClr val="002060"/>
                </a:solidFill>
                <a:effectLst>
                  <a:glow rad="63500">
                    <a:schemeClr val="bg1"/>
                  </a:glow>
                  <a:outerShdw blurRad="38100" dist="38100" dir="2700000" algn="tl">
                    <a:srgbClr val="000000">
                      <a:alpha val="43137"/>
                    </a:srgbClr>
                  </a:outerShdw>
                </a:effectLst>
              </a:rPr>
              <a:t>IN HIM</a:t>
            </a:r>
            <a:endParaRPr lang="en-GB" sz="2800" b="1" dirty="0" smtClean="0">
              <a:ln>
                <a:solidFill>
                  <a:schemeClr val="tx1"/>
                </a:solidFill>
              </a:ln>
              <a:solidFill>
                <a:srgbClr val="002060"/>
              </a:solidFill>
              <a:effectLst>
                <a:glow rad="63500">
                  <a:schemeClr val="bg1"/>
                </a:glow>
                <a:outerShdw blurRad="38100" dist="38100" dir="2700000" algn="tl">
                  <a:srgbClr val="000000">
                    <a:alpha val="43137"/>
                  </a:srgbClr>
                </a:outerShdw>
              </a:effectLst>
            </a:endParaRPr>
          </a:p>
          <a:p>
            <a:r>
              <a:rPr lang="en-GB" sz="2800" b="1" dirty="0" smtClean="0">
                <a:solidFill>
                  <a:srgbClr val="002060"/>
                </a:solidFill>
                <a:effectLst>
                  <a:glow rad="63500">
                    <a:srgbClr val="FFFF00"/>
                  </a:glow>
                  <a:outerShdw blurRad="38100" dist="38100" dir="2700000" algn="tl">
                    <a:srgbClr val="000000">
                      <a:alpha val="43137"/>
                    </a:srgbClr>
                  </a:outerShdw>
                </a:effectLst>
              </a:rPr>
              <a:t> </a:t>
            </a:r>
            <a:endParaRPr lang="en-GB" sz="2800" b="1" dirty="0">
              <a:solidFill>
                <a:srgbClr val="002060"/>
              </a:solidFill>
              <a:effectLst>
                <a:glow rad="63500">
                  <a:srgbClr val="FFFF00"/>
                </a:glow>
                <a:outerShdw blurRad="38100" dist="38100" dir="2700000" algn="tl">
                  <a:srgbClr val="000000">
                    <a:alpha val="43137"/>
                  </a:srgbClr>
                </a:outerShdw>
              </a:effectLst>
            </a:endParaRPr>
          </a:p>
        </p:txBody>
      </p:sp>
      <p:sp>
        <p:nvSpPr>
          <p:cNvPr id="9" name="TextBox 8"/>
          <p:cNvSpPr txBox="1"/>
          <p:nvPr/>
        </p:nvSpPr>
        <p:spPr>
          <a:xfrm>
            <a:off x="1602556" y="3602038"/>
            <a:ext cx="9065443" cy="1077218"/>
          </a:xfrm>
          <a:prstGeom prst="rect">
            <a:avLst/>
          </a:prstGeom>
          <a:noFill/>
        </p:spPr>
        <p:txBody>
          <a:bodyPr wrap="square" rtlCol="0">
            <a:spAutoFit/>
          </a:bodyPr>
          <a:lstStyle/>
          <a:p>
            <a:pPr marL="457200" indent="-457200">
              <a:buFont typeface="Arial" panose="020B0604020202020204" pitchFamily="34" charset="0"/>
              <a:buChar char="•"/>
            </a:pPr>
            <a:r>
              <a:rPr lang="en-GB" sz="3200" b="1" dirty="0" smtClean="0">
                <a:ln>
                  <a:solidFill>
                    <a:schemeClr val="tx1"/>
                  </a:solidFill>
                </a:ln>
                <a:solidFill>
                  <a:schemeClr val="accent2">
                    <a:lumMod val="75000"/>
                  </a:schemeClr>
                </a:solidFill>
                <a:effectLst>
                  <a:glow rad="63500">
                    <a:srgbClr val="92D050"/>
                  </a:glow>
                  <a:outerShdw blurRad="38100" dist="38100" dir="2700000" algn="tl">
                    <a:srgbClr val="000000">
                      <a:alpha val="43137"/>
                    </a:srgbClr>
                  </a:outerShdw>
                </a:effectLst>
              </a:rPr>
              <a:t>No special compost or greenhouse!</a:t>
            </a:r>
          </a:p>
          <a:p>
            <a:pPr marL="457200" indent="-457200">
              <a:buFont typeface="Arial" panose="020B0604020202020204" pitchFamily="34" charset="0"/>
              <a:buChar char="•"/>
            </a:pPr>
            <a:r>
              <a:rPr lang="en-GB" sz="3200" b="1" dirty="0" smtClean="0">
                <a:ln>
                  <a:solidFill>
                    <a:schemeClr val="tx1"/>
                  </a:solidFill>
                </a:ln>
                <a:solidFill>
                  <a:schemeClr val="accent2">
                    <a:lumMod val="75000"/>
                  </a:schemeClr>
                </a:solidFill>
                <a:effectLst>
                  <a:glow rad="63500">
                    <a:srgbClr val="92D050"/>
                  </a:glow>
                  <a:outerShdw blurRad="38100" dist="38100" dir="2700000" algn="tl">
                    <a:srgbClr val="000000">
                      <a:alpha val="43137"/>
                    </a:srgbClr>
                  </a:outerShdw>
                </a:effectLst>
              </a:rPr>
              <a:t>No special “spiritual rainfall” (shower of blessing)</a:t>
            </a:r>
            <a:endParaRPr lang="en-GB" sz="3200" b="1" dirty="0">
              <a:ln>
                <a:solidFill>
                  <a:schemeClr val="tx1"/>
                </a:solidFill>
              </a:ln>
              <a:solidFill>
                <a:schemeClr val="accent2">
                  <a:lumMod val="75000"/>
                </a:schemeClr>
              </a:solidFill>
              <a:effectLst>
                <a:glow rad="63500">
                  <a:srgbClr val="92D050"/>
                </a:glow>
                <a:outerShdw blurRad="38100" dist="38100" dir="2700000" algn="tl">
                  <a:srgbClr val="000000">
                    <a:alpha val="43137"/>
                  </a:srgbClr>
                </a:outerShdw>
              </a:effectLst>
            </a:endParaRPr>
          </a:p>
        </p:txBody>
      </p:sp>
      <p:sp>
        <p:nvSpPr>
          <p:cNvPr id="10" name="TextBox 9"/>
          <p:cNvSpPr txBox="1"/>
          <p:nvPr/>
        </p:nvSpPr>
        <p:spPr>
          <a:xfrm>
            <a:off x="725864" y="4749612"/>
            <a:ext cx="10991654" cy="1938992"/>
          </a:xfrm>
          <a:prstGeom prst="rect">
            <a:avLst/>
          </a:prstGeom>
          <a:noFill/>
        </p:spPr>
        <p:txBody>
          <a:bodyPr wrap="square" rtlCol="0">
            <a:spAutoFit/>
          </a:bodyPr>
          <a:lstStyle/>
          <a:p>
            <a:r>
              <a:rPr lang="en-GB" b="1" dirty="0"/>
              <a:t> </a:t>
            </a:r>
            <a:r>
              <a:rPr lang="en-GB" sz="2400" b="1" i="1" dirty="0" smtClean="0">
                <a:ln>
                  <a:solidFill>
                    <a:schemeClr val="tx1"/>
                  </a:solidFill>
                </a:ln>
                <a:solidFill>
                  <a:srgbClr val="FF0000"/>
                </a:solidFill>
                <a:effectLst>
                  <a:glow rad="63500">
                    <a:srgbClr val="FFFF00"/>
                  </a:glow>
                </a:effectLst>
              </a:rPr>
              <a:t>”Do </a:t>
            </a:r>
            <a:r>
              <a:rPr lang="en-GB" sz="24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not </a:t>
            </a:r>
            <a:r>
              <a:rPr lang="en-GB" sz="24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let anyone who delights in false humility and the worship of angels disqualify you. Such a person also goes into great detail about what they have seen; they are puffed up with idle notions by their unspiritual mind. </a:t>
            </a:r>
            <a:r>
              <a:rPr lang="en-GB" sz="24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They </a:t>
            </a:r>
            <a:r>
              <a:rPr lang="en-GB" sz="24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have lost connection with the head, from whom the whole body, supported and held together by its ligaments and sinews, grows as God causes it to </a:t>
            </a:r>
            <a:r>
              <a:rPr lang="en-GB" sz="24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grow” </a:t>
            </a:r>
            <a:r>
              <a:rPr lang="en-GB" sz="2400" b="1" dirty="0" smtClean="0">
                <a:ln>
                  <a:solidFill>
                    <a:schemeClr val="tx1"/>
                  </a:solidFill>
                </a:ln>
                <a:solidFill>
                  <a:srgbClr val="FF0000"/>
                </a:solidFill>
                <a:effectLst>
                  <a:glow rad="63500">
                    <a:srgbClr val="FFFF00"/>
                  </a:glow>
                  <a:outerShdw blurRad="38100" dist="38100" dir="2700000" algn="tl">
                    <a:srgbClr val="000000">
                      <a:alpha val="43137"/>
                    </a:srgbClr>
                  </a:outerShdw>
                </a:effectLst>
              </a:rPr>
              <a:t>(Col 2:18-19).</a:t>
            </a:r>
            <a:endParaRPr lang="en-GB" sz="2400" b="1" i="1" dirty="0">
              <a:ln>
                <a:solidFill>
                  <a:schemeClr val="tx1"/>
                </a:solidFill>
              </a:ln>
              <a:solidFill>
                <a:srgbClr val="FF000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15878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139"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10085109" cy="1323439"/>
          </a:xfrm>
          <a:prstGeom prst="rect">
            <a:avLst/>
          </a:prstGeom>
          <a:noFill/>
        </p:spPr>
        <p:txBody>
          <a:bodyPr wrap="square" rtlCol="0">
            <a:spAutoFit/>
          </a:bodyPr>
          <a:lstStyle/>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p>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rooted…be built up (v.7)</a:t>
            </a:r>
          </a:p>
          <a:p>
            <a:pPr marL="514350" indent="-514350">
              <a:buFont typeface="+mj-lt"/>
              <a:buAutoNum type="arabicPeriod"/>
            </a:pPr>
            <a:r>
              <a:rPr lang="en-GB"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taught…be established… (v.7)</a:t>
            </a:r>
          </a:p>
        </p:txBody>
      </p:sp>
    </p:spTree>
    <p:extLst>
      <p:ext uri="{BB962C8B-B14F-4D97-AF65-F5344CB8AC3E}">
        <p14:creationId xmlns:p14="http://schemas.microsoft.com/office/powerpoint/2010/main" val="245589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139"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9783452" cy="1323439"/>
          </a:xfrm>
          <a:prstGeom prst="rect">
            <a:avLst/>
          </a:prstGeom>
          <a:noFill/>
        </p:spPr>
        <p:txBody>
          <a:bodyPr wrap="square" rtlCol="0">
            <a:spAutoFit/>
          </a:bodyPr>
          <a:lstStyle/>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p>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rooted…be built up (v.7)</a:t>
            </a:r>
          </a:p>
          <a:p>
            <a:pPr marL="514350" indent="-514350">
              <a:buFont typeface="+mj-lt"/>
              <a:buAutoNum type="arabicPeriod"/>
            </a:pPr>
            <a:r>
              <a:rPr lang="en-GB"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taught…be established… (v.7)</a:t>
            </a:r>
          </a:p>
        </p:txBody>
      </p:sp>
      <p:sp>
        <p:nvSpPr>
          <p:cNvPr id="8" name="TextBox 7"/>
          <p:cNvSpPr txBox="1"/>
          <p:nvPr/>
        </p:nvSpPr>
        <p:spPr>
          <a:xfrm>
            <a:off x="1696825" y="3429000"/>
            <a:ext cx="8851769" cy="553998"/>
          </a:xfrm>
          <a:prstGeom prst="rect">
            <a:avLst/>
          </a:prstGeom>
          <a:noFill/>
        </p:spPr>
        <p:txBody>
          <a:bodyPr wrap="square" rtlCol="0">
            <a:spAutoFit/>
          </a:bodyPr>
          <a:lstStyle/>
          <a:p>
            <a:r>
              <a:rPr lang="en-GB" sz="3000" b="1" dirty="0" smtClean="0">
                <a:ln>
                  <a:solidFill>
                    <a:schemeClr val="tx1"/>
                  </a:solidFill>
                </a:ln>
                <a:solidFill>
                  <a:srgbClr val="0070C0"/>
                </a:solidFill>
                <a:effectLst>
                  <a:glow rad="63500">
                    <a:srgbClr val="FFFF00"/>
                  </a:glow>
                  <a:outerShdw blurRad="38100" dist="38100" dir="2700000" algn="tl">
                    <a:srgbClr val="000000">
                      <a:alpha val="43137"/>
                    </a:srgbClr>
                  </a:outerShdw>
                </a:effectLst>
              </a:rPr>
              <a:t>Continuity in teaching</a:t>
            </a:r>
            <a:endParaRPr lang="en-GB" sz="3000" b="1" dirty="0">
              <a:ln>
                <a:solidFill>
                  <a:schemeClr val="tx1"/>
                </a:solidFill>
              </a:ln>
              <a:solidFill>
                <a:srgbClr val="0070C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9112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139"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9783452" cy="1323439"/>
          </a:xfrm>
          <a:prstGeom prst="rect">
            <a:avLst/>
          </a:prstGeom>
          <a:noFill/>
        </p:spPr>
        <p:txBody>
          <a:bodyPr wrap="square" rtlCol="0">
            <a:spAutoFit/>
          </a:bodyPr>
          <a:lstStyle/>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p>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rooted…be built up (v.7)</a:t>
            </a:r>
          </a:p>
          <a:p>
            <a:pPr marL="514350" indent="-514350">
              <a:buFont typeface="+mj-lt"/>
              <a:buAutoNum type="arabicPeriod"/>
            </a:pPr>
            <a:r>
              <a:rPr lang="en-GB"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taught…be established… (v.7)</a:t>
            </a:r>
          </a:p>
        </p:txBody>
      </p:sp>
      <p:sp>
        <p:nvSpPr>
          <p:cNvPr id="8" name="TextBox 7"/>
          <p:cNvSpPr txBox="1"/>
          <p:nvPr/>
        </p:nvSpPr>
        <p:spPr>
          <a:xfrm>
            <a:off x="1696825" y="3429000"/>
            <a:ext cx="8851769" cy="984885"/>
          </a:xfrm>
          <a:prstGeom prst="rect">
            <a:avLst/>
          </a:prstGeom>
          <a:noFill/>
        </p:spPr>
        <p:txBody>
          <a:bodyPr wrap="square" rtlCol="0">
            <a:spAutoFit/>
          </a:bodyPr>
          <a:lstStyle/>
          <a:p>
            <a:r>
              <a:rPr lang="en-GB" sz="2800" b="1" dirty="0" smtClean="0">
                <a:solidFill>
                  <a:srgbClr val="0070C0"/>
                </a:solidFill>
                <a:effectLst>
                  <a:outerShdw blurRad="38100" dist="38100" dir="2700000" algn="tl">
                    <a:srgbClr val="000000">
                      <a:alpha val="43137"/>
                    </a:srgbClr>
                  </a:outerShdw>
                </a:effectLst>
              </a:rPr>
              <a:t>Continuity in teaching</a:t>
            </a:r>
          </a:p>
          <a:p>
            <a:r>
              <a:rPr lang="en-GB" sz="3000" b="1" dirty="0" smtClean="0">
                <a:ln>
                  <a:solidFill>
                    <a:schemeClr val="tx1"/>
                  </a:solidFill>
                </a:ln>
                <a:solidFill>
                  <a:srgbClr val="0070C0"/>
                </a:solidFill>
                <a:effectLst>
                  <a:glow rad="63500">
                    <a:srgbClr val="FFFF00"/>
                  </a:glow>
                  <a:outerShdw blurRad="38100" dist="38100" dir="2700000" algn="tl">
                    <a:srgbClr val="000000">
                      <a:alpha val="43137"/>
                    </a:srgbClr>
                  </a:outerShdw>
                </a:effectLst>
              </a:rPr>
              <a:t>Example of Paul (Acts 13:5, 12; 14:22)</a:t>
            </a:r>
            <a:endParaRPr lang="en-GB" sz="3000" b="1" dirty="0">
              <a:ln>
                <a:solidFill>
                  <a:schemeClr val="tx1"/>
                </a:solidFill>
              </a:ln>
              <a:solidFill>
                <a:srgbClr val="0070C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25151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139"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9783452" cy="1323439"/>
          </a:xfrm>
          <a:prstGeom prst="rect">
            <a:avLst/>
          </a:prstGeom>
          <a:noFill/>
        </p:spPr>
        <p:txBody>
          <a:bodyPr wrap="square" rtlCol="0">
            <a:spAutoFit/>
          </a:bodyPr>
          <a:lstStyle/>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p>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rooted…be built up (v.7)</a:t>
            </a:r>
          </a:p>
          <a:p>
            <a:pPr marL="514350" indent="-514350">
              <a:buFont typeface="+mj-lt"/>
              <a:buAutoNum type="arabicPeriod"/>
            </a:pPr>
            <a:r>
              <a:rPr lang="en-GB"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taught…be established… (v.7)</a:t>
            </a:r>
          </a:p>
        </p:txBody>
      </p:sp>
      <p:sp>
        <p:nvSpPr>
          <p:cNvPr id="8" name="TextBox 7"/>
          <p:cNvSpPr txBox="1"/>
          <p:nvPr/>
        </p:nvSpPr>
        <p:spPr>
          <a:xfrm>
            <a:off x="1696825" y="3429000"/>
            <a:ext cx="8851769" cy="1415772"/>
          </a:xfrm>
          <a:prstGeom prst="rect">
            <a:avLst/>
          </a:prstGeom>
          <a:noFill/>
        </p:spPr>
        <p:txBody>
          <a:bodyPr wrap="square" rtlCol="0">
            <a:spAutoFit/>
          </a:bodyPr>
          <a:lstStyle/>
          <a:p>
            <a:r>
              <a:rPr lang="en-GB" sz="2800" b="1" dirty="0" smtClean="0">
                <a:solidFill>
                  <a:srgbClr val="0070C0"/>
                </a:solidFill>
                <a:effectLst>
                  <a:outerShdw blurRad="38100" dist="38100" dir="2700000" algn="tl">
                    <a:srgbClr val="000000">
                      <a:alpha val="43137"/>
                    </a:srgbClr>
                  </a:outerShdw>
                </a:effectLst>
              </a:rPr>
              <a:t>Continuity in teaching</a:t>
            </a:r>
          </a:p>
          <a:p>
            <a:r>
              <a:rPr lang="en-GB" sz="2800" b="1" dirty="0" smtClean="0">
                <a:solidFill>
                  <a:srgbClr val="0070C0"/>
                </a:solidFill>
                <a:effectLst>
                  <a:outerShdw blurRad="38100" dist="38100" dir="2700000" algn="tl">
                    <a:srgbClr val="000000">
                      <a:alpha val="43137"/>
                    </a:srgbClr>
                  </a:outerShdw>
                </a:effectLst>
              </a:rPr>
              <a:t>Example of Paul (Acts 13:5, 12; 14:22)</a:t>
            </a:r>
          </a:p>
          <a:p>
            <a:r>
              <a:rPr lang="en-GB" sz="3000" b="1" dirty="0" smtClean="0">
                <a:ln>
                  <a:solidFill>
                    <a:schemeClr val="tx1"/>
                  </a:solidFill>
                </a:ln>
                <a:solidFill>
                  <a:srgbClr val="0070C0"/>
                </a:solidFill>
                <a:effectLst>
                  <a:glow rad="63500">
                    <a:srgbClr val="FFFF00"/>
                  </a:glow>
                  <a:outerShdw blurRad="38100" dist="38100" dir="2700000" algn="tl">
                    <a:srgbClr val="000000">
                      <a:alpha val="43137"/>
                    </a:srgbClr>
                  </a:outerShdw>
                </a:effectLst>
              </a:rPr>
              <a:t>No further “enlightenment” (new doctrine)</a:t>
            </a:r>
            <a:endParaRPr lang="en-GB" sz="3000" b="1" dirty="0">
              <a:ln>
                <a:solidFill>
                  <a:schemeClr val="tx1"/>
                </a:solidFill>
              </a:ln>
              <a:solidFill>
                <a:srgbClr val="0070C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03749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139"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9783452" cy="1323439"/>
          </a:xfrm>
          <a:prstGeom prst="rect">
            <a:avLst/>
          </a:prstGeom>
          <a:noFill/>
        </p:spPr>
        <p:txBody>
          <a:bodyPr wrap="square" rtlCol="0">
            <a:spAutoFit/>
          </a:bodyPr>
          <a:lstStyle/>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p>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rooted…be built up (v.7)</a:t>
            </a:r>
          </a:p>
          <a:p>
            <a:pPr marL="514350" indent="-514350">
              <a:buFont typeface="+mj-lt"/>
              <a:buAutoNum type="arabicPeriod"/>
            </a:pPr>
            <a:r>
              <a:rPr lang="en-GB"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taught…be established… (v.7)</a:t>
            </a:r>
          </a:p>
        </p:txBody>
      </p:sp>
      <p:sp>
        <p:nvSpPr>
          <p:cNvPr id="8" name="TextBox 7"/>
          <p:cNvSpPr txBox="1"/>
          <p:nvPr/>
        </p:nvSpPr>
        <p:spPr>
          <a:xfrm>
            <a:off x="1696825" y="3429000"/>
            <a:ext cx="8851769" cy="1877437"/>
          </a:xfrm>
          <a:prstGeom prst="rect">
            <a:avLst/>
          </a:prstGeom>
          <a:noFill/>
        </p:spPr>
        <p:txBody>
          <a:bodyPr wrap="square" rtlCol="0">
            <a:spAutoFit/>
          </a:bodyPr>
          <a:lstStyle/>
          <a:p>
            <a:r>
              <a:rPr lang="en-GB" sz="2800" b="1" dirty="0" smtClean="0">
                <a:solidFill>
                  <a:srgbClr val="0070C0"/>
                </a:solidFill>
                <a:effectLst>
                  <a:outerShdw blurRad="38100" dist="38100" dir="2700000" algn="tl">
                    <a:srgbClr val="000000">
                      <a:alpha val="43137"/>
                    </a:srgbClr>
                  </a:outerShdw>
                </a:effectLst>
              </a:rPr>
              <a:t>Continuity in teaching</a:t>
            </a:r>
          </a:p>
          <a:p>
            <a:r>
              <a:rPr lang="en-GB" sz="2800" b="1" dirty="0" smtClean="0">
                <a:solidFill>
                  <a:srgbClr val="0070C0"/>
                </a:solidFill>
                <a:effectLst>
                  <a:outerShdw blurRad="38100" dist="38100" dir="2700000" algn="tl">
                    <a:srgbClr val="000000">
                      <a:alpha val="43137"/>
                    </a:srgbClr>
                  </a:outerShdw>
                </a:effectLst>
              </a:rPr>
              <a:t>Example of Paul (Acts 13:5, 12; 14:22)</a:t>
            </a:r>
          </a:p>
          <a:p>
            <a:r>
              <a:rPr lang="en-GB" sz="2800" b="1" dirty="0" smtClean="0">
                <a:solidFill>
                  <a:srgbClr val="0070C0"/>
                </a:solidFill>
                <a:effectLst>
                  <a:glow>
                    <a:srgbClr val="FFFF00"/>
                  </a:glow>
                  <a:outerShdw blurRad="38100" dist="38100" dir="2700000" algn="tl">
                    <a:srgbClr val="000000">
                      <a:alpha val="43137"/>
                    </a:srgbClr>
                  </a:outerShdw>
                </a:effectLst>
              </a:rPr>
              <a:t>No further “enlightenment” (new doctrine)</a:t>
            </a:r>
          </a:p>
          <a:p>
            <a:r>
              <a:rPr lang="en-GB" sz="3000" b="1" dirty="0" smtClean="0">
                <a:ln>
                  <a:solidFill>
                    <a:schemeClr val="tx1"/>
                  </a:solidFill>
                </a:ln>
                <a:solidFill>
                  <a:srgbClr val="0070C0"/>
                </a:solidFill>
                <a:effectLst>
                  <a:glow rad="63500">
                    <a:srgbClr val="FFFF00"/>
                  </a:glow>
                  <a:outerShdw blurRad="38100" dist="38100" dir="2700000" algn="tl">
                    <a:srgbClr val="000000">
                      <a:alpha val="43137"/>
                    </a:srgbClr>
                  </a:outerShdw>
                </a:effectLst>
              </a:rPr>
              <a:t>Addressed issues of the day</a:t>
            </a:r>
            <a:endParaRPr lang="en-GB" sz="3000" b="1" dirty="0">
              <a:ln>
                <a:solidFill>
                  <a:schemeClr val="tx1"/>
                </a:solidFill>
              </a:ln>
              <a:solidFill>
                <a:srgbClr val="0070C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5318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139"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10377340" cy="2431435"/>
          </a:xfrm>
          <a:prstGeom prst="rect">
            <a:avLst/>
          </a:prstGeom>
          <a:noFill/>
          <a:ln>
            <a:noFill/>
          </a:ln>
        </p:spPr>
        <p:txBody>
          <a:bodyPr wrap="square" rtlCol="0">
            <a:spAutoFit/>
          </a:bodyPr>
          <a:lstStyle/>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p>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rooted…be built up (v.7)</a:t>
            </a:r>
          </a:p>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taught…be established… (v.7)</a:t>
            </a:r>
          </a:p>
          <a:p>
            <a:endPar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GB" sz="3200" b="1" dirty="0" smtClean="0">
                <a:ln>
                  <a:solidFill>
                    <a:schemeClr val="tx1"/>
                  </a:solidFill>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Conclusion: </a:t>
            </a:r>
            <a:r>
              <a:rPr lang="en-GB" sz="24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your lives overflow with thanksgiving for all that he has done” </a:t>
            </a:r>
            <a:r>
              <a:rPr lang="en-GB" sz="2400" b="1" dirty="0" smtClean="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(NLT)</a:t>
            </a:r>
          </a:p>
        </p:txBody>
      </p:sp>
    </p:spTree>
    <p:extLst>
      <p:ext uri="{BB962C8B-B14F-4D97-AF65-F5344CB8AC3E}">
        <p14:creationId xmlns:p14="http://schemas.microsoft.com/office/powerpoint/2010/main" val="355371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139"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10377340" cy="2369880"/>
          </a:xfrm>
          <a:prstGeom prst="rect">
            <a:avLst/>
          </a:prstGeom>
          <a:noFill/>
          <a:ln>
            <a:solidFill>
              <a:schemeClr val="tx1"/>
            </a:solidFill>
          </a:ln>
        </p:spPr>
        <p:txBody>
          <a:bodyPr wrap="square" rtlCol="0">
            <a:spAutoFit/>
          </a:bodyPr>
          <a:lstStyle/>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p>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rooted…be built up (v.7)</a:t>
            </a:r>
          </a:p>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taught…be established… (v.7)</a:t>
            </a:r>
          </a:p>
          <a:p>
            <a:endPar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GB" sz="3200" b="1" dirty="0" smtClean="0">
                <a:ln>
                  <a:solidFill>
                    <a:schemeClr val="tx1"/>
                  </a:solidFill>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Conclusion: </a:t>
            </a:r>
            <a:r>
              <a:rPr lang="en-GB" sz="20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your lives overflow with thanksgiving for all that he has done” </a:t>
            </a:r>
            <a:r>
              <a:rPr lang="en-GB" sz="2000" b="1" dirty="0" smtClean="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(NLT)</a:t>
            </a:r>
          </a:p>
        </p:txBody>
      </p:sp>
      <p:sp>
        <p:nvSpPr>
          <p:cNvPr id="8" name="TextBox 7"/>
          <p:cNvSpPr txBox="1"/>
          <p:nvPr/>
        </p:nvSpPr>
        <p:spPr>
          <a:xfrm>
            <a:off x="1130893" y="4429919"/>
            <a:ext cx="9930213" cy="523220"/>
          </a:xfrm>
          <a:prstGeom prst="rect">
            <a:avLst/>
          </a:prstGeom>
          <a:noFill/>
        </p:spPr>
        <p:txBody>
          <a:bodyPr wrap="square" rtlCol="0">
            <a:spAutoFit/>
          </a:bodyPr>
          <a:lstStyle/>
          <a:p>
            <a:r>
              <a:rPr lang="en-GB" sz="2800" b="1" dirty="0" smtClean="0">
                <a:solidFill>
                  <a:schemeClr val="accent5">
                    <a:lumMod val="75000"/>
                  </a:schemeClr>
                </a:solidFill>
                <a:effectLst>
                  <a:outerShdw blurRad="38100" dist="38100" dir="2700000" algn="tl">
                    <a:srgbClr val="000000">
                      <a:alpha val="43137"/>
                    </a:srgbClr>
                  </a:outerShdw>
                </a:effectLst>
              </a:rPr>
              <a:t>Possibly a reference to jargon of ‘new teaching’</a:t>
            </a:r>
            <a:endParaRPr lang="en-GB" sz="2800" b="1" dirty="0">
              <a:solidFill>
                <a:schemeClr val="accent5">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309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584775"/>
          </a:xfrm>
          <a:prstGeom prst="rect">
            <a:avLst/>
          </a:prstGeom>
          <a:noFill/>
        </p:spPr>
        <p:txBody>
          <a:bodyPr wrap="square" rtlCol="0">
            <a:spAutoFit/>
          </a:bodyPr>
          <a:lstStyle/>
          <a:p>
            <a:r>
              <a:rPr lang="en-GB" sz="32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endParaRPr lang="en-GB" sz="32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274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139"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10377340" cy="2369880"/>
          </a:xfrm>
          <a:prstGeom prst="rect">
            <a:avLst/>
          </a:prstGeom>
          <a:noFill/>
        </p:spPr>
        <p:txBody>
          <a:bodyPr wrap="square" rtlCol="0">
            <a:spAutoFit/>
          </a:bodyPr>
          <a:lstStyle/>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p>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rooted…be built up (v.7)</a:t>
            </a:r>
          </a:p>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taught…be established… (v.7)</a:t>
            </a:r>
          </a:p>
          <a:p>
            <a:endPar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GB" sz="3200" b="1" dirty="0" smtClean="0">
                <a:ln>
                  <a:solidFill>
                    <a:schemeClr val="tx1"/>
                  </a:solidFill>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Conclusion: </a:t>
            </a:r>
            <a:r>
              <a:rPr lang="en-GB" sz="20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your lives overflow with thanksgiving for all that he has done” </a:t>
            </a:r>
            <a:r>
              <a:rPr lang="en-GB" sz="2000" b="1" dirty="0" smtClean="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(NLT)</a:t>
            </a:r>
          </a:p>
        </p:txBody>
      </p:sp>
      <p:sp>
        <p:nvSpPr>
          <p:cNvPr id="8" name="TextBox 7"/>
          <p:cNvSpPr txBox="1"/>
          <p:nvPr/>
        </p:nvSpPr>
        <p:spPr>
          <a:xfrm>
            <a:off x="1130893" y="4359275"/>
            <a:ext cx="9930213" cy="2492990"/>
          </a:xfrm>
          <a:prstGeom prst="rect">
            <a:avLst/>
          </a:prstGeom>
          <a:noFill/>
        </p:spPr>
        <p:txBody>
          <a:bodyPr wrap="square" rtlCol="0">
            <a:spAutoFit/>
          </a:bodyPr>
          <a:lstStyle/>
          <a:p>
            <a:r>
              <a:rPr lang="en-GB" sz="2400" b="1" dirty="0" smtClean="0">
                <a:solidFill>
                  <a:schemeClr val="accent5">
                    <a:lumMod val="75000"/>
                  </a:schemeClr>
                </a:solidFill>
                <a:effectLst>
                  <a:outerShdw blurRad="38100" dist="38100" dir="2700000" algn="tl">
                    <a:srgbClr val="000000">
                      <a:alpha val="43137"/>
                    </a:srgbClr>
                  </a:outerShdw>
                </a:effectLst>
              </a:rPr>
              <a:t>Possibly a reference to jargon of ‘new teaching’</a:t>
            </a:r>
          </a:p>
          <a:p>
            <a:r>
              <a:rPr lang="en-GB" sz="2800" b="1" dirty="0" smtClean="0">
                <a:solidFill>
                  <a:schemeClr val="accent5">
                    <a:lumMod val="75000"/>
                  </a:schemeClr>
                </a:solidFill>
                <a:effectLst>
                  <a:outerShdw blurRad="38100" dist="38100" dir="2700000" algn="tl">
                    <a:srgbClr val="000000">
                      <a:alpha val="43137"/>
                    </a:srgbClr>
                  </a:outerShdw>
                </a:effectLst>
              </a:rPr>
              <a:t>Paul’s reply: </a:t>
            </a:r>
            <a:r>
              <a:rPr lang="en-GB" sz="2000" b="1" i="1" dirty="0">
                <a:ln>
                  <a:solidFill>
                    <a:schemeClr val="tx1"/>
                  </a:solidFill>
                </a:ln>
                <a:solidFill>
                  <a:srgbClr val="FF0000"/>
                </a:solidFill>
                <a:effectLst>
                  <a:glow rad="63500">
                    <a:srgbClr val="FFFF00"/>
                  </a:glow>
                </a:effectLst>
              </a:rPr>
              <a:t>”Do </a:t>
            </a:r>
            <a:r>
              <a:rPr lang="en-GB" sz="2000" b="1" i="1" dirty="0">
                <a:ln>
                  <a:solidFill>
                    <a:schemeClr val="tx1"/>
                  </a:solidFill>
                </a:ln>
                <a:solidFill>
                  <a:srgbClr val="FF0000"/>
                </a:solidFill>
                <a:effectLst>
                  <a:glow rad="63500">
                    <a:srgbClr val="FFFF00"/>
                  </a:glow>
                  <a:outerShdw blurRad="38100" dist="38100" dir="2700000" algn="tl">
                    <a:srgbClr val="000000">
                      <a:alpha val="43137"/>
                    </a:srgbClr>
                  </a:outerShdw>
                </a:effectLst>
              </a:rPr>
              <a:t>not let anyone who delights in false humility and the worship of angels disqualify you. Such a person also goes into great detail about what they have seen; they are puffed up with idle notions by their unspiritual mind. They have lost connection with the head, from whom the whole body, supported and held together by its ligaments and sinews, grows as God causes it to grow” </a:t>
            </a:r>
            <a:r>
              <a:rPr lang="en-GB" sz="2000" b="1" dirty="0">
                <a:ln>
                  <a:solidFill>
                    <a:schemeClr val="tx1"/>
                  </a:solidFill>
                </a:ln>
                <a:solidFill>
                  <a:srgbClr val="FF0000"/>
                </a:solidFill>
                <a:effectLst>
                  <a:glow rad="63500">
                    <a:srgbClr val="FFFF00"/>
                  </a:glow>
                  <a:outerShdw blurRad="38100" dist="38100" dir="2700000" algn="tl">
                    <a:srgbClr val="000000">
                      <a:alpha val="43137"/>
                    </a:srgbClr>
                  </a:outerShdw>
                </a:effectLst>
              </a:rPr>
              <a:t>(Col 2:18-19).</a:t>
            </a:r>
            <a:endParaRPr lang="en-GB" sz="2000" b="1" i="1" dirty="0">
              <a:ln>
                <a:solidFill>
                  <a:schemeClr val="tx1"/>
                </a:solidFill>
              </a:ln>
              <a:solidFill>
                <a:srgbClr val="FF0000"/>
              </a:solidFill>
              <a:effectLst>
                <a:glow rad="63500">
                  <a:srgbClr val="FFFF00"/>
                </a:glow>
                <a:outerShdw blurRad="38100" dist="38100" dir="2700000" algn="tl">
                  <a:srgbClr val="000000">
                    <a:alpha val="43137"/>
                  </a:srgbClr>
                </a:outerShdw>
              </a:effectLst>
            </a:endParaRPr>
          </a:p>
          <a:p>
            <a:r>
              <a:rPr lang="en-GB" sz="2000" b="1" dirty="0" smtClean="0">
                <a:solidFill>
                  <a:schemeClr val="accent5">
                    <a:lumMod val="75000"/>
                  </a:schemeClr>
                </a:solidFill>
                <a:effectLst>
                  <a:outerShdw blurRad="38100" dist="38100" dir="2700000" algn="tl">
                    <a:srgbClr val="000000">
                      <a:alpha val="43137"/>
                    </a:srgbClr>
                  </a:outerShdw>
                </a:effectLst>
              </a:rPr>
              <a:t> </a:t>
            </a:r>
            <a:endParaRPr lang="en-GB" sz="2000" b="1" dirty="0">
              <a:solidFill>
                <a:schemeClr val="accent5">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896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139"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10377340" cy="2369880"/>
          </a:xfrm>
          <a:prstGeom prst="rect">
            <a:avLst/>
          </a:prstGeom>
          <a:noFill/>
        </p:spPr>
        <p:txBody>
          <a:bodyPr wrap="square" rtlCol="0">
            <a:spAutoFit/>
          </a:bodyPr>
          <a:lstStyle/>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p>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rooted…be built up (v.7)</a:t>
            </a:r>
          </a:p>
          <a:p>
            <a:pPr marL="514350" indent="-514350">
              <a:buFont typeface="+mj-lt"/>
              <a:buAutoNum type="arabicPeriod"/>
            </a:pPr>
            <a:r>
              <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were taught…be established… (v.7)</a:t>
            </a:r>
          </a:p>
          <a:p>
            <a:endParaRPr lang="en-GB" sz="2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GB" sz="3200" b="1" dirty="0" smtClean="0">
                <a:ln>
                  <a:solidFill>
                    <a:schemeClr val="tx1"/>
                  </a:solidFill>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Conclusion:</a:t>
            </a:r>
            <a:r>
              <a:rPr lang="en-GB"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GB" sz="2000" b="1" i="1" dirty="0" smtClean="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your lives overflow with thanksgiving for all that he has done” </a:t>
            </a:r>
            <a:r>
              <a:rPr lang="en-GB" sz="2000" b="1" dirty="0" smtClean="0">
                <a:ln>
                  <a:solidFill>
                    <a:schemeClr val="tx1"/>
                  </a:solidFill>
                </a:ln>
                <a:solidFill>
                  <a:srgbClr val="FF0000"/>
                </a:solidFill>
                <a:effectLst>
                  <a:glow rad="63500">
                    <a:srgbClr val="FFFF00"/>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(NLT)</a:t>
            </a:r>
          </a:p>
        </p:txBody>
      </p:sp>
      <p:sp>
        <p:nvSpPr>
          <p:cNvPr id="8" name="TextBox 7"/>
          <p:cNvSpPr txBox="1"/>
          <p:nvPr/>
        </p:nvSpPr>
        <p:spPr>
          <a:xfrm>
            <a:off x="1130893" y="4359275"/>
            <a:ext cx="9930213" cy="1261884"/>
          </a:xfrm>
          <a:prstGeom prst="rect">
            <a:avLst/>
          </a:prstGeom>
          <a:noFill/>
        </p:spPr>
        <p:txBody>
          <a:bodyPr wrap="square" rtlCol="0">
            <a:spAutoFit/>
          </a:bodyPr>
          <a:lstStyle/>
          <a:p>
            <a:r>
              <a:rPr lang="en-GB" sz="2400" b="1" dirty="0" smtClean="0">
                <a:solidFill>
                  <a:schemeClr val="accent5">
                    <a:lumMod val="75000"/>
                  </a:schemeClr>
                </a:solidFill>
                <a:effectLst>
                  <a:outerShdw blurRad="38100" dist="38100" dir="2700000" algn="tl">
                    <a:srgbClr val="000000">
                      <a:alpha val="43137"/>
                    </a:srgbClr>
                  </a:outerShdw>
                </a:effectLst>
              </a:rPr>
              <a:t>Possibly a reference to jargon of ‘new teaching’</a:t>
            </a:r>
          </a:p>
          <a:p>
            <a:r>
              <a:rPr lang="en-GB" sz="2400" b="1" dirty="0" smtClean="0">
                <a:solidFill>
                  <a:schemeClr val="accent5">
                    <a:lumMod val="75000"/>
                  </a:schemeClr>
                </a:solidFill>
                <a:effectLst>
                  <a:outerShdw blurRad="38100" dist="38100" dir="2700000" algn="tl">
                    <a:srgbClr val="000000">
                      <a:alpha val="43137"/>
                    </a:srgbClr>
                  </a:outerShdw>
                </a:effectLst>
              </a:rPr>
              <a:t>Paul’s reply</a:t>
            </a:r>
          </a:p>
          <a:p>
            <a:r>
              <a:rPr lang="en-GB" sz="2800" b="1" dirty="0" smtClean="0">
                <a:solidFill>
                  <a:schemeClr val="accent5">
                    <a:lumMod val="75000"/>
                  </a:schemeClr>
                </a:solidFill>
                <a:effectLst>
                  <a:outerShdw blurRad="38100" dist="38100" dir="2700000" algn="tl">
                    <a:srgbClr val="000000">
                      <a:alpha val="43137"/>
                    </a:srgbClr>
                  </a:outerShdw>
                </a:effectLst>
              </a:rPr>
              <a:t>Defining test – filled with gratitude = filled with Spirit of Christ</a:t>
            </a:r>
            <a:endParaRPr lang="en-GB" sz="2000" b="1" dirty="0">
              <a:solidFill>
                <a:schemeClr val="accent5">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849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95410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32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Expected maturity?</a:t>
            </a:r>
            <a:r>
              <a:rPr lang="en-GB" sz="3200" b="1" dirty="0" smtClean="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GB" sz="3200" b="1" i="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“Oh, do grow up!” </a:t>
            </a:r>
            <a:endParaRPr lang="en-GB" sz="32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780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95410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32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a:t>
            </a:r>
            <a:r>
              <a:rPr lang="en-GB" sz="3200" b="1"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mature spiritually?</a:t>
            </a:r>
            <a:endParaRPr lang="en-GB" sz="32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89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9355667" cy="584775"/>
          </a:xfrm>
          <a:prstGeom prst="rect">
            <a:avLst/>
          </a:prstGeom>
          <a:noFill/>
        </p:spPr>
        <p:txBody>
          <a:bodyPr wrap="square" rtlCol="0">
            <a:spAutoFit/>
          </a:bodyPr>
          <a:lstStyle/>
          <a:p>
            <a:r>
              <a:rPr lang="en-GB" sz="2800" b="1" dirty="0" smtClean="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a:t>
            </a:r>
            <a:r>
              <a:rPr lang="en-GB" sz="2400" b="1" dirty="0" smtClean="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GB" sz="3200" b="1" dirty="0" smtClean="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Paul’s focus = riches in Christ</a:t>
            </a:r>
            <a:endParaRPr lang="en-GB" sz="3200" b="1" dirty="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5779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9355667" cy="892552"/>
          </a:xfrm>
          <a:prstGeom prst="rect">
            <a:avLst/>
          </a:prstGeom>
          <a:noFill/>
        </p:spPr>
        <p:txBody>
          <a:bodyPr wrap="square" rtlCol="0">
            <a:spAutoFit/>
          </a:bodyPr>
          <a:lstStyle/>
          <a:p>
            <a:pPr marL="457200" indent="-457200">
              <a:buAutoNum type="alphaUcPeriod"/>
            </a:pPr>
            <a:r>
              <a:rPr lang="en-GB" sz="2400" b="1" dirty="0" smtClean="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Paul’s focus = riches in Christ</a:t>
            </a:r>
          </a:p>
          <a:p>
            <a:pPr marL="457200" indent="-457200">
              <a:buAutoNum type="alphaUcPeriod"/>
            </a:pPr>
            <a:r>
              <a:rPr lang="en-GB" sz="2800" b="1" dirty="0" smtClean="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Delight to see their firm faith</a:t>
            </a:r>
            <a:endParaRPr lang="en-GB" sz="2800" b="1" dirty="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4956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9355667" cy="1261884"/>
          </a:xfrm>
          <a:prstGeom prst="rect">
            <a:avLst/>
          </a:prstGeom>
          <a:noFill/>
        </p:spPr>
        <p:txBody>
          <a:bodyPr wrap="square" rtlCol="0">
            <a:spAutoFit/>
          </a:bodyPr>
          <a:lstStyle/>
          <a:p>
            <a:pPr marL="457200" indent="-457200">
              <a:buAutoNum type="alphaUcPeriod"/>
            </a:pPr>
            <a:r>
              <a:rPr lang="en-GB" sz="2400" b="1" dirty="0" smtClean="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Paul’s focus = riches in Christ</a:t>
            </a:r>
          </a:p>
          <a:p>
            <a:pPr marL="457200" indent="-457200">
              <a:buAutoNum type="alphaUcPeriod"/>
            </a:pPr>
            <a:r>
              <a:rPr lang="en-GB" sz="2400" b="1" dirty="0" smtClean="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Delight to see their firm faith</a:t>
            </a:r>
          </a:p>
          <a:p>
            <a:pPr marL="457200" indent="-457200">
              <a:buAutoNum type="alphaUcPeriod"/>
            </a:pPr>
            <a:r>
              <a:rPr lang="en-GB" sz="2800" b="1" dirty="0" smtClean="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Guidance for growth</a:t>
            </a:r>
            <a:endParaRPr lang="en-GB" sz="2800" b="1" dirty="0">
              <a:solidFill>
                <a:schemeClr val="accent2">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9867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softEdge rad="0"/>
          </a:effectLst>
        </p:spPr>
      </p:pic>
      <p:sp>
        <p:nvSpPr>
          <p:cNvPr id="6" name="TextBox 5"/>
          <p:cNvSpPr txBox="1"/>
          <p:nvPr/>
        </p:nvSpPr>
        <p:spPr>
          <a:xfrm>
            <a:off x="1951348" y="499621"/>
            <a:ext cx="8276735" cy="461665"/>
          </a:xfrm>
          <a:prstGeom prst="rect">
            <a:avLst/>
          </a:prstGeom>
          <a:noFill/>
        </p:spPr>
        <p:txBody>
          <a:bodyPr wrap="square" rtlCol="0">
            <a:spAutoFit/>
          </a:bodyPr>
          <a:lstStyle/>
          <a:p>
            <a:pPr algn="ctr"/>
            <a:r>
              <a:rPr lang="en-GB" sz="2400" b="1" dirty="0" smtClean="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Colossians 2:6-7</a:t>
            </a:r>
            <a:endParaRPr lang="en-GB" sz="2400" b="1" dirty="0">
              <a:ln>
                <a:solidFill>
                  <a:schemeClr val="tx1"/>
                </a:solidFill>
              </a:ln>
              <a:solidFill>
                <a:srgbClr val="22A40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074656" y="1030288"/>
            <a:ext cx="9332536" cy="830997"/>
          </a:xfrm>
          <a:prstGeom prst="rect">
            <a:avLst/>
          </a:prstGeom>
          <a:noFill/>
        </p:spPr>
        <p:txBody>
          <a:bodyPr wrap="square" rtlCol="0">
            <a:spAutoFit/>
          </a:bodyPr>
          <a:lstStyle/>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Belief and behaviour must go together</a:t>
            </a:r>
          </a:p>
          <a:p>
            <a:r>
              <a:rPr lang="en-GB" sz="2400" b="1" dirty="0" smtClean="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we mature spiritually?</a:t>
            </a:r>
            <a:endParaRPr lang="en-GB" sz="2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066800" y="2006600"/>
            <a:ext cx="9355667" cy="584775"/>
          </a:xfrm>
          <a:prstGeom prst="rect">
            <a:avLst/>
          </a:prstGeom>
          <a:noFill/>
        </p:spPr>
        <p:txBody>
          <a:bodyPr wrap="square" rtlCol="0">
            <a:spAutoFit/>
          </a:bodyPr>
          <a:lstStyle/>
          <a:p>
            <a:pPr marL="514350" indent="-514350">
              <a:buFont typeface="+mj-lt"/>
              <a:buAutoNum type="arabicPeriod"/>
            </a:pPr>
            <a:r>
              <a:rPr lang="en-GB" sz="3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you received…continue to live (v.6)</a:t>
            </a:r>
            <a:r>
              <a:rPr lang="en-GB"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17570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E8070349A57A4BB6AE1B9A29208D74" ma:contentTypeVersion="0" ma:contentTypeDescription="Create a new document." ma:contentTypeScope="" ma:versionID="53235e292e35c34cf53d288dca2a8743">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AA04FD-F3C6-44FD-A122-A1CB5575E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F86C71C-C793-42F6-AB20-AC3D1E9B74EC}">
  <ds:schemaRefs>
    <ds:schemaRef ds:uri="http://schemas.microsoft.com/sharepoint/v3/contenttype/forms"/>
  </ds:schemaRefs>
</ds:datastoreItem>
</file>

<file path=customXml/itemProps3.xml><?xml version="1.0" encoding="utf-8"?>
<ds:datastoreItem xmlns:ds="http://schemas.openxmlformats.org/officeDocument/2006/customXml" ds:itemID="{EEFBD3BF-1929-4763-872A-D19735102DF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2446</TotalTime>
  <Words>1267</Words>
  <Application>Microsoft Office PowerPoint</Application>
  <PresentationFormat>Widescreen</PresentationFormat>
  <Paragraphs>210</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Maturity (Colossians 2_6-7)</dc:title>
  <dc:creator>Colin Howells</dc:creator>
  <cp:lastModifiedBy>Colin</cp:lastModifiedBy>
  <cp:revision>88</cp:revision>
  <dcterms:created xsi:type="dcterms:W3CDTF">2015-01-01T17:19:56Z</dcterms:created>
  <dcterms:modified xsi:type="dcterms:W3CDTF">2015-10-24T08:31:25Z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0x0101009AE8070349A57A4BB6AE1B9A29208D74</vt:lpwstr>
  </property>
</Properties>
</file>